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68" r:id="rId4"/>
    <p:sldMasterId id="2147483669" r:id="rId5"/>
    <p:sldMasterId id="214748367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9925050" cy="66659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guide id="3" orient="horz" pos="1620">
          <p15:clr>
            <a:srgbClr val="A4A3A4"/>
          </p15:clr>
        </p15:guide>
      </p15:sldGuideLst>
    </p:ext>
    <p:ext uri="{2D200454-40CA-4A62-9FC3-DE9A4176ACB9}">
      <p15:notesGuideLst>
        <p15:guide id="1" orient="horz" pos="2100">
          <p15:clr>
            <a:srgbClr val="A4A3A4"/>
          </p15:clr>
        </p15:guide>
        <p15:guide id="2" pos="312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 pos="1620" orient="horz"/>
      </p:guideLst>
    </p:cSldViewPr>
  </p:slideViewPr>
  <p:notesViewPr>
    <p:cSldViewPr snapToGrid="0">
      <p:cViewPr varScale="1">
        <p:scale>
          <a:sx n="100" d="100"/>
          <a:sy n="100" d="100"/>
        </p:scale>
        <p:origin x="0" y="0"/>
      </p:cViewPr>
      <p:guideLst>
        <p:guide pos="2100" orient="horz"/>
        <p:guide pos="3126"/>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20" Type="http://schemas.openxmlformats.org/officeDocument/2006/relationships/slide" Target="slides/slide13.xml"/><Relationship Id="rId42" Type="http://schemas.openxmlformats.org/officeDocument/2006/relationships/slide" Target="slides/slide35.xml"/><Relationship Id="rId41" Type="http://schemas.openxmlformats.org/officeDocument/2006/relationships/slide" Target="slides/slide34.xml"/><Relationship Id="rId22" Type="http://schemas.openxmlformats.org/officeDocument/2006/relationships/slide" Target="slides/slide15.xml"/><Relationship Id="rId44" Type="http://schemas.openxmlformats.org/officeDocument/2006/relationships/slide" Target="slides/slide37.xml"/><Relationship Id="rId21" Type="http://schemas.openxmlformats.org/officeDocument/2006/relationships/slide" Target="slides/slide14.xml"/><Relationship Id="rId43" Type="http://schemas.openxmlformats.org/officeDocument/2006/relationships/slide" Target="slides/slide36.xml"/><Relationship Id="rId24" Type="http://schemas.openxmlformats.org/officeDocument/2006/relationships/slide" Target="slides/slide17.xml"/><Relationship Id="rId46" Type="http://schemas.openxmlformats.org/officeDocument/2006/relationships/slide" Target="slides/slide39.xml"/><Relationship Id="rId23" Type="http://schemas.openxmlformats.org/officeDocument/2006/relationships/slide" Target="slides/slide16.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48" Type="http://schemas.openxmlformats.org/officeDocument/2006/relationships/slide" Target="slides/slide41.xml"/><Relationship Id="rId25" Type="http://schemas.openxmlformats.org/officeDocument/2006/relationships/slide" Target="slides/slide18.xml"/><Relationship Id="rId47" Type="http://schemas.openxmlformats.org/officeDocument/2006/relationships/slide" Target="slides/slide40.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slide" Target="slides/slide32.xml"/><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2" y="0"/>
            <a:ext cx="4300855" cy="333296"/>
          </a:xfrm>
          <a:prstGeom prst="rect">
            <a:avLst/>
          </a:prstGeom>
          <a:noFill/>
          <a:ln>
            <a:noFill/>
          </a:ln>
        </p:spPr>
        <p:txBody>
          <a:bodyPr anchorCtr="0" anchor="t" bIns="45350" lIns="90700" spcFirstLastPara="1" rIns="90700" wrap="square" tIns="4535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5621901" y="0"/>
            <a:ext cx="4300855" cy="333296"/>
          </a:xfrm>
          <a:prstGeom prst="rect">
            <a:avLst/>
          </a:prstGeom>
          <a:noFill/>
          <a:ln>
            <a:noFill/>
          </a:ln>
        </p:spPr>
        <p:txBody>
          <a:bodyPr anchorCtr="0" anchor="t" bIns="45350" lIns="90700" spcFirstLastPara="1" rIns="90700" wrap="square" tIns="4535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2740025" y="500063"/>
            <a:ext cx="4445000" cy="250031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92506" y="3166309"/>
            <a:ext cx="7940040" cy="2999661"/>
          </a:xfrm>
          <a:prstGeom prst="rect">
            <a:avLst/>
          </a:prstGeom>
          <a:noFill/>
          <a:ln>
            <a:noFill/>
          </a:ln>
        </p:spPr>
        <p:txBody>
          <a:bodyPr anchorCtr="0" anchor="t" bIns="45350" lIns="90700" spcFirstLastPara="1" rIns="90700" wrap="square" tIns="45350">
            <a:noAutofit/>
          </a:bodyPr>
          <a:lstStyle>
            <a:lvl1pPr indent="-228600" lvl="0" marL="4572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1pPr>
            <a:lvl2pPr indent="-304800" lvl="1" marL="914400" marR="0" rtl="0" algn="l">
              <a:spcBef>
                <a:spcPts val="36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2pPr>
            <a:lvl3pPr indent="-304800" lvl="2" marL="1371600" marR="0" rtl="0" algn="l">
              <a:spcBef>
                <a:spcPts val="360"/>
              </a:spcBef>
              <a:spcAft>
                <a:spcPts val="0"/>
              </a:spcAft>
              <a:buClr>
                <a:schemeClr val="dk1"/>
              </a:buClr>
              <a:buSzPts val="1200"/>
              <a:buFont typeface="Noto Sans Symbols"/>
              <a:buChar char="−"/>
              <a:defRPr b="0" i="0" sz="1200" u="none" cap="none" strike="noStrike">
                <a:solidFill>
                  <a:schemeClr val="dk1"/>
                </a:solidFill>
                <a:latin typeface="Calibri"/>
                <a:ea typeface="Calibri"/>
                <a:cs typeface="Calibri"/>
                <a:sym typeface="Calibri"/>
              </a:defRPr>
            </a:lvl3pPr>
            <a:lvl4pPr indent="-304800" lvl="3" marL="1828800" marR="0" rtl="0" algn="l">
              <a:spcBef>
                <a:spcPts val="360"/>
              </a:spcBef>
              <a:spcAft>
                <a:spcPts val="0"/>
              </a:spcAft>
              <a:buClr>
                <a:schemeClr val="dk1"/>
              </a:buClr>
              <a:buSzPts val="1200"/>
              <a:buFont typeface="Courier New"/>
              <a:buChar char="o"/>
              <a:defRPr b="0" i="0" sz="1200" u="none" cap="none" strike="noStrike">
                <a:solidFill>
                  <a:schemeClr val="dk1"/>
                </a:solidFill>
                <a:latin typeface="Calibri"/>
                <a:ea typeface="Calibri"/>
                <a:cs typeface="Calibri"/>
                <a:sym typeface="Calibri"/>
              </a:defRPr>
            </a:lvl4pPr>
            <a:lvl5pPr indent="-304800" lvl="4" marL="2286000" marR="0" rtl="0" algn="l">
              <a:spcBef>
                <a:spcPts val="360"/>
              </a:spcBef>
              <a:spcAft>
                <a:spcPts val="0"/>
              </a:spcAft>
              <a:buClr>
                <a:schemeClr val="dk1"/>
              </a:buClr>
              <a:buSzPts val="1200"/>
              <a:buFont typeface="Noto Sans Symbols"/>
              <a:buChar char="▪"/>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2" y="6331460"/>
            <a:ext cx="4300855" cy="333296"/>
          </a:xfrm>
          <a:prstGeom prst="rect">
            <a:avLst/>
          </a:prstGeom>
          <a:noFill/>
          <a:ln>
            <a:noFill/>
          </a:ln>
        </p:spPr>
        <p:txBody>
          <a:bodyPr anchorCtr="0" anchor="b" bIns="45350" lIns="90700" spcFirstLastPara="1" rIns="90700" wrap="square" tIns="4535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5621901" y="6331460"/>
            <a:ext cx="4300855" cy="333296"/>
          </a:xfrm>
          <a:prstGeom prst="rect">
            <a:avLst/>
          </a:prstGeom>
          <a:noFill/>
          <a:ln>
            <a:noFill/>
          </a:ln>
        </p:spPr>
        <p:txBody>
          <a:bodyPr anchorCtr="0" anchor="b" bIns="45350" lIns="90700" spcFirstLastPara="1" rIns="90700" wrap="square" tIns="45350">
            <a:noAutofit/>
          </a:bodyPr>
          <a:lstStyle/>
          <a:p>
            <a:pPr indent="0" lvl="0" marL="0" marR="0" rtl="0" algn="r">
              <a:spcBef>
                <a:spcPts val="0"/>
              </a:spcBef>
              <a:spcAft>
                <a:spcPts val="0"/>
              </a:spcAft>
              <a:buNone/>
            </a:pPr>
            <a:fld id="{00000000-1234-1234-1234-123412341234}" type="slidenum">
              <a:rPr b="0" i="0" lang="de-DE"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notes"/>
          <p:cNvSpPr/>
          <p:nvPr>
            <p:ph idx="2" type="sldImg"/>
          </p:nvPr>
        </p:nvSpPr>
        <p:spPr>
          <a:xfrm>
            <a:off x="2740025" y="500063"/>
            <a:ext cx="4445000" cy="2500312"/>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9" name="Google Shape;119;p1:notes"/>
          <p:cNvSpPr txBox="1"/>
          <p:nvPr>
            <p:ph idx="1" type="body"/>
          </p:nvPr>
        </p:nvSpPr>
        <p:spPr>
          <a:xfrm>
            <a:off x="992506" y="3166309"/>
            <a:ext cx="7940040" cy="2999661"/>
          </a:xfrm>
          <a:prstGeom prst="rect">
            <a:avLst/>
          </a:prstGeom>
          <a:noFill/>
          <a:ln>
            <a:noFill/>
          </a:ln>
        </p:spPr>
        <p:txBody>
          <a:bodyPr anchorCtr="0" anchor="t" bIns="45350" lIns="90700" spcFirstLastPara="1" rIns="90700" wrap="square" tIns="45350">
            <a:noAutofit/>
          </a:bodyPr>
          <a:lstStyle/>
          <a:p>
            <a:pPr indent="0" lvl="0" marL="0" rtl="0" algn="l">
              <a:spcBef>
                <a:spcPts val="360"/>
              </a:spcBef>
              <a:spcAft>
                <a:spcPts val="0"/>
              </a:spcAft>
              <a:buNone/>
            </a:pPr>
            <a:r>
              <a:rPr lang="de-DE"/>
              <a:t>Final presentation for my IDP on the topic of </a:t>
            </a:r>
            <a:endParaRPr/>
          </a:p>
        </p:txBody>
      </p:sp>
      <p:sp>
        <p:nvSpPr>
          <p:cNvPr id="120" name="Google Shape;120;p1:notes"/>
          <p:cNvSpPr txBox="1"/>
          <p:nvPr>
            <p:ph idx="12" type="sldNum"/>
          </p:nvPr>
        </p:nvSpPr>
        <p:spPr>
          <a:xfrm>
            <a:off x="5621901" y="6331460"/>
            <a:ext cx="4300855" cy="333296"/>
          </a:xfrm>
          <a:prstGeom prst="rect">
            <a:avLst/>
          </a:prstGeom>
          <a:noFill/>
          <a:ln>
            <a:noFill/>
          </a:ln>
        </p:spPr>
        <p:txBody>
          <a:bodyPr anchorCtr="0" anchor="b" bIns="45350" lIns="90700" spcFirstLastPara="1" rIns="90700" wrap="square" tIns="45350">
            <a:noAutofit/>
          </a:body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b319f65e05_0_24: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(5.5) In terms of viewpoint based classification, vehicular models were the most common since sensors mounted on vehicles are essential for decision making.</a:t>
            </a:r>
            <a:br>
              <a:rPr lang="de-DE"/>
            </a:br>
            <a:r>
              <a:rPr lang="de-DE"/>
              <a:t>These can be camera only lidar only or fusion model…</a:t>
            </a:r>
            <a:endParaRPr/>
          </a:p>
          <a:p>
            <a:pPr indent="0" lvl="0" marL="0" rtl="0" algn="l">
              <a:lnSpc>
                <a:spcPct val="114000"/>
              </a:lnSpc>
              <a:spcBef>
                <a:spcPts val="0"/>
              </a:spcBef>
              <a:spcAft>
                <a:spcPts val="0"/>
              </a:spcAft>
              <a:buNone/>
            </a:pPr>
            <a:r>
              <a:rPr lang="de-DE"/>
              <a:t>Infrastructure only models aren’t as common due to the complexities</a:t>
            </a:r>
            <a:endParaRPr/>
          </a:p>
          <a:p>
            <a:pPr indent="0" lvl="0" marL="0" rtl="0" algn="l">
              <a:lnSpc>
                <a:spcPct val="114000"/>
              </a:lnSpc>
              <a:spcBef>
                <a:spcPts val="0"/>
              </a:spcBef>
              <a:spcAft>
                <a:spcPts val="0"/>
              </a:spcAft>
              <a:buNone/>
            </a:pPr>
            <a:r>
              <a:rPr lang="de-DE"/>
              <a:t>Lately cooperative models which use data from multiple viewpoints have outperformed single viewpoint models even when using a single type of sensor (like pillargrid)</a:t>
            </a:r>
            <a:endParaRPr/>
          </a:p>
          <a:p>
            <a:pPr indent="0" lvl="0" marL="0" rtl="0" algn="l">
              <a:lnSpc>
                <a:spcPct val="114000"/>
              </a:lnSpc>
              <a:spcBef>
                <a:spcPts val="0"/>
              </a:spcBef>
              <a:spcAft>
                <a:spcPts val="0"/>
              </a:spcAft>
              <a:buNone/>
            </a:pPr>
            <a:r>
              <a:rPr lang="de-DE"/>
              <a:t>So in this work CMT, which is a vehicle only fusion model was used as a foundation to build a cooperative model for 3d object detection.</a:t>
            </a:r>
            <a:endParaRPr/>
          </a:p>
        </p:txBody>
      </p:sp>
      <p:sp>
        <p:nvSpPr>
          <p:cNvPr id="197" name="Google Shape;197;g2b319f65e05_0_24: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b21d6aa86c_0_252: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(6.5) Next to give you a brief idea about the model of CMT… It has three main components</a:t>
            </a:r>
            <a:endParaRPr/>
          </a:p>
          <a:p>
            <a:pPr indent="0" lvl="0" marL="0" rtl="0" algn="l">
              <a:lnSpc>
                <a:spcPct val="114000"/>
              </a:lnSpc>
              <a:spcBef>
                <a:spcPts val="0"/>
              </a:spcBef>
              <a:spcAft>
                <a:spcPts val="0"/>
              </a:spcAft>
              <a:buNone/>
            </a:pPr>
            <a:r>
              <a:rPr lang="de-DE"/>
              <a:t>The first is an image and point cloud feature extraction backbones which creates tokens for the images and point clouds.</a:t>
            </a:r>
            <a:endParaRPr/>
          </a:p>
          <a:p>
            <a:pPr indent="0" lvl="0" marL="0" rtl="0" algn="l">
              <a:lnSpc>
                <a:spcPct val="114000"/>
              </a:lnSpc>
              <a:spcBef>
                <a:spcPts val="0"/>
              </a:spcBef>
              <a:spcAft>
                <a:spcPts val="0"/>
              </a:spcAft>
              <a:buNone/>
            </a:pPr>
            <a:r>
              <a:rPr lang="de-DE"/>
              <a:t>Then for each token position encoding is created using CEM… and these two are combined to create position encoded feature tokens.</a:t>
            </a:r>
            <a:endParaRPr/>
          </a:p>
          <a:p>
            <a:pPr indent="0" lvl="0" marL="0" rtl="0" algn="l">
              <a:lnSpc>
                <a:spcPct val="114000"/>
              </a:lnSpc>
              <a:spcBef>
                <a:spcPts val="0"/>
              </a:spcBef>
              <a:spcAft>
                <a:spcPts val="0"/>
              </a:spcAft>
              <a:buNone/>
            </a:pPr>
            <a:r>
              <a:rPr lang="de-DE"/>
              <a:t>Next the query generator creates creates queries in a two step process, first by creating anchor points in the 3D space, and then creating a PE for each point in image and lidar space.</a:t>
            </a:r>
            <a:endParaRPr/>
          </a:p>
          <a:p>
            <a:pPr indent="0" lvl="0" marL="0" rtl="0" algn="l">
              <a:lnSpc>
                <a:spcPct val="114000"/>
              </a:lnSpc>
              <a:spcBef>
                <a:spcPts val="0"/>
              </a:spcBef>
              <a:spcAft>
                <a:spcPts val="0"/>
              </a:spcAft>
              <a:buNone/>
            </a:pPr>
            <a:r>
              <a:rPr lang="de-DE"/>
              <a:t>Then these queries interact with the PETs in the decoder, and are updated in multiple layers of the decoder… to create a deep feature embedding.</a:t>
            </a:r>
            <a:endParaRPr/>
          </a:p>
          <a:p>
            <a:pPr indent="0" lvl="0" marL="0" rtl="0" algn="l">
              <a:lnSpc>
                <a:spcPct val="114000"/>
              </a:lnSpc>
              <a:spcBef>
                <a:spcPts val="0"/>
              </a:spcBef>
              <a:spcAft>
                <a:spcPts val="0"/>
              </a:spcAft>
              <a:buNone/>
            </a:pPr>
            <a:r>
              <a:rPr lang="de-DE"/>
              <a:t>Finally</a:t>
            </a:r>
            <a:r>
              <a:rPr lang="de-DE"/>
              <a:t> these deep features are passed onto a feed forward network to predict the 3d boxes</a:t>
            </a:r>
            <a:endParaRPr/>
          </a:p>
        </p:txBody>
      </p:sp>
      <p:sp>
        <p:nvSpPr>
          <p:cNvPr id="205" name="Google Shape;205;g2b21d6aa86c_0_252: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b21d6aa86c_0_258: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Clr>
                <a:schemeClr val="dk1"/>
              </a:buClr>
              <a:buSzPts val="1100"/>
              <a:buFont typeface="Arial"/>
              <a:buNone/>
            </a:pPr>
            <a:r>
              <a:rPr lang="de-DE"/>
              <a:t>(7.5) </a:t>
            </a:r>
            <a:r>
              <a:rPr lang="de-DE"/>
              <a:t>So inspired by this architecture, a cooperative perception model was created, where the deep feature encoding module was implemented both on the infrastructure and vehicle sides…</a:t>
            </a:r>
            <a:endParaRPr/>
          </a:p>
          <a:p>
            <a:pPr indent="0" lvl="0" marL="0" rtl="0" algn="l">
              <a:lnSpc>
                <a:spcPct val="114000"/>
              </a:lnSpc>
              <a:spcBef>
                <a:spcPts val="0"/>
              </a:spcBef>
              <a:spcAft>
                <a:spcPts val="0"/>
              </a:spcAft>
              <a:buClr>
                <a:schemeClr val="dk1"/>
              </a:buClr>
              <a:buSzPts val="1100"/>
              <a:buFont typeface="Arial"/>
              <a:buNone/>
            </a:pPr>
            <a:r>
              <a:rPr lang="de-DE"/>
              <a:t>Then these deep features were fused together and passed onto a FFN to predict the boxes</a:t>
            </a:r>
            <a:endParaRPr/>
          </a:p>
          <a:p>
            <a:pPr indent="0" lvl="0" marL="0" rtl="0" algn="l">
              <a:lnSpc>
                <a:spcPct val="114000"/>
              </a:lnSpc>
              <a:spcBef>
                <a:spcPts val="0"/>
              </a:spcBef>
              <a:spcAft>
                <a:spcPts val="0"/>
              </a:spcAft>
              <a:buNone/>
            </a:pPr>
            <a:r>
              <a:t/>
            </a:r>
            <a:endParaRPr/>
          </a:p>
          <a:p>
            <a:pPr indent="0" lvl="0" marL="0" rtl="0" algn="l">
              <a:lnSpc>
                <a:spcPct val="114000"/>
              </a:lnSpc>
              <a:spcBef>
                <a:spcPts val="0"/>
              </a:spcBef>
              <a:spcAft>
                <a:spcPts val="0"/>
              </a:spcAft>
              <a:buNone/>
            </a:pPr>
            <a:r>
              <a:rPr lang="de-DE"/>
              <a:t>NXT</a:t>
            </a:r>
            <a:endParaRPr/>
          </a:p>
          <a:p>
            <a:pPr indent="0" lvl="0" marL="0" rtl="0" algn="l">
              <a:lnSpc>
                <a:spcPct val="114000"/>
              </a:lnSpc>
              <a:spcBef>
                <a:spcPts val="0"/>
              </a:spcBef>
              <a:spcAft>
                <a:spcPts val="0"/>
              </a:spcAft>
              <a:buNone/>
            </a:pPr>
            <a:r>
              <a:t/>
            </a:r>
            <a:endParaRPr/>
          </a:p>
          <a:p>
            <a:pPr indent="0" lvl="0" marL="0" rtl="0" algn="l">
              <a:lnSpc>
                <a:spcPct val="114000"/>
              </a:lnSpc>
              <a:spcBef>
                <a:spcPts val="0"/>
              </a:spcBef>
              <a:spcAft>
                <a:spcPts val="0"/>
              </a:spcAft>
              <a:buNone/>
            </a:pPr>
            <a:r>
              <a:rPr lang="de-DE"/>
              <a:t>The model was finally trained in an end to end manner with a weighted combination of focal loss for classes and L2 loss for bbox regression</a:t>
            </a:r>
            <a:endParaRPr/>
          </a:p>
        </p:txBody>
      </p:sp>
      <p:sp>
        <p:nvSpPr>
          <p:cNvPr id="216" name="Google Shape;216;g2b21d6aa86c_0_258: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b21d6aa86c_0_308: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The deep feature encoding model in each side is </a:t>
            </a:r>
            <a:r>
              <a:rPr lang="de-DE"/>
              <a:t>similar</a:t>
            </a:r>
            <a:r>
              <a:rPr lang="de-DE"/>
              <a:t> to the original CMT implementation with minor modifications</a:t>
            </a:r>
            <a:endParaRPr/>
          </a:p>
        </p:txBody>
      </p:sp>
      <p:sp>
        <p:nvSpPr>
          <p:cNvPr id="224" name="Google Shape;224;g2b21d6aa86c_0_308: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b21d6aa86c_0_264: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(8.5) As mentioned at the </a:t>
            </a:r>
            <a:r>
              <a:rPr lang="de-DE"/>
              <a:t>beginning, the model was evaluated on two majoe measures : efficacy and efficiency</a:t>
            </a:r>
            <a:endParaRPr/>
          </a:p>
          <a:p>
            <a:pPr indent="0" lvl="0" marL="0" rtl="0" algn="l">
              <a:lnSpc>
                <a:spcPct val="114000"/>
              </a:lnSpc>
              <a:spcBef>
                <a:spcPts val="0"/>
              </a:spcBef>
              <a:spcAft>
                <a:spcPts val="0"/>
              </a:spcAft>
              <a:buNone/>
            </a:pPr>
            <a:r>
              <a:rPr lang="de-DE"/>
              <a:t>The efficacy is measured through 2 types of mAP scores… one the maP from BEV, and the other considering the 3D IOU</a:t>
            </a:r>
            <a:endParaRPr/>
          </a:p>
          <a:p>
            <a:pPr indent="0" lvl="0" marL="0" rtl="0" algn="l">
              <a:lnSpc>
                <a:spcPct val="114000"/>
              </a:lnSpc>
              <a:spcBef>
                <a:spcPts val="0"/>
              </a:spcBef>
              <a:spcAft>
                <a:spcPts val="0"/>
              </a:spcAft>
              <a:buNone/>
            </a:pPr>
            <a:r>
              <a:rPr lang="de-DE"/>
              <a:t>The efficiency is measured through FPS,</a:t>
            </a:r>
            <a:endParaRPr/>
          </a:p>
          <a:p>
            <a:pPr indent="0" lvl="0" marL="0" rtl="0" algn="l">
              <a:lnSpc>
                <a:spcPct val="114000"/>
              </a:lnSpc>
              <a:spcBef>
                <a:spcPts val="0"/>
              </a:spcBef>
              <a:spcAft>
                <a:spcPts val="0"/>
              </a:spcAft>
              <a:buNone/>
            </a:pPr>
            <a:r>
              <a:rPr lang="de-DE"/>
              <a:t>finally the model complexity is measured in terms of the GPU usage since the model must be deployable on and end device.</a:t>
            </a:r>
            <a:endParaRPr/>
          </a:p>
        </p:txBody>
      </p:sp>
      <p:sp>
        <p:nvSpPr>
          <p:cNvPr id="234" name="Google Shape;234;g2b21d6aa86c_0_264: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b21d6aa86c_0_270: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(9) The first objective of this study is to show that cooperative perception works better than single viewpoint, and sensor fusion works better opposed to relying on single sensors.</a:t>
            </a:r>
            <a:endParaRPr/>
          </a:p>
          <a:p>
            <a:pPr indent="0" lvl="0" marL="0" rtl="0" algn="l">
              <a:lnSpc>
                <a:spcPct val="114000"/>
              </a:lnSpc>
              <a:spcBef>
                <a:spcPts val="0"/>
              </a:spcBef>
              <a:spcAft>
                <a:spcPts val="0"/>
              </a:spcAft>
              <a:buNone/>
            </a:pPr>
            <a:r>
              <a:rPr lang="de-DE"/>
              <a:t>This table </a:t>
            </a:r>
            <a:r>
              <a:rPr lang="de-DE"/>
              <a:t>shows the performance variation for every configuration. The 3D mAP has three separate measures depending on the toughness of detection but we’ll look at the average 3d map</a:t>
            </a:r>
            <a:endParaRPr/>
          </a:p>
          <a:p>
            <a:pPr indent="0" lvl="0" marL="0" rtl="0" algn="l">
              <a:lnSpc>
                <a:spcPct val="114000"/>
              </a:lnSpc>
              <a:spcBef>
                <a:spcPts val="0"/>
              </a:spcBef>
              <a:spcAft>
                <a:spcPts val="0"/>
              </a:spcAft>
              <a:buNone/>
            </a:pPr>
            <a:r>
              <a:rPr lang="de-DE"/>
              <a:t>And in addition the VRAM usage was measured during training and evaluation, but only the evaluation memory usage is important to us</a:t>
            </a:r>
            <a:endParaRPr/>
          </a:p>
          <a:p>
            <a:pPr indent="0" lvl="0" marL="0" rtl="0" algn="l">
              <a:lnSpc>
                <a:spcPct val="114000"/>
              </a:lnSpc>
              <a:spcBef>
                <a:spcPts val="0"/>
              </a:spcBef>
              <a:spcAft>
                <a:spcPts val="0"/>
              </a:spcAft>
              <a:buNone/>
            </a:pPr>
            <a:r>
              <a:rPr lang="de-DE"/>
              <a:t>We see a general trend of infra &gt; vehicle &gt; cooperative ,+8.5 3d map</a:t>
            </a:r>
            <a:endParaRPr/>
          </a:p>
          <a:p>
            <a:pPr indent="0" lvl="0" marL="0" rtl="0" algn="l">
              <a:lnSpc>
                <a:spcPct val="114000"/>
              </a:lnSpc>
              <a:spcBef>
                <a:spcPts val="0"/>
              </a:spcBef>
              <a:spcAft>
                <a:spcPts val="0"/>
              </a:spcAft>
              <a:buNone/>
            </a:pPr>
            <a:r>
              <a:rPr lang="de-DE"/>
              <a:t>Also, Lidar &gt; camera &gt; fusion</a:t>
            </a:r>
            <a:endParaRPr/>
          </a:p>
          <a:p>
            <a:pPr indent="0" lvl="0" marL="0" rtl="0" algn="l">
              <a:lnSpc>
                <a:spcPct val="114000"/>
              </a:lnSpc>
              <a:spcBef>
                <a:spcPts val="0"/>
              </a:spcBef>
              <a:spcAft>
                <a:spcPts val="0"/>
              </a:spcAft>
              <a:buNone/>
            </a:pPr>
            <a:r>
              <a:rPr lang="de-DE"/>
              <a:t>Looking at FPS, we see that most of the models &lt; 10 FPS less than ideal for near real time</a:t>
            </a:r>
            <a:endParaRPr/>
          </a:p>
          <a:p>
            <a:pPr indent="0" lvl="0" marL="0" rtl="0" algn="l">
              <a:lnSpc>
                <a:spcPct val="114000"/>
              </a:lnSpc>
              <a:spcBef>
                <a:spcPts val="0"/>
              </a:spcBef>
              <a:spcAft>
                <a:spcPts val="0"/>
              </a:spcAft>
              <a:buNone/>
            </a:pPr>
            <a:r>
              <a:rPr lang="de-DE"/>
              <a:t>Evaluation VRAM usage ~ 4GB, manageable for an edge device.</a:t>
            </a:r>
            <a:endParaRPr/>
          </a:p>
        </p:txBody>
      </p:sp>
      <p:sp>
        <p:nvSpPr>
          <p:cNvPr id="243" name="Google Shape;243;g2b21d6aa86c_0_270: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b21d6aa86c_0_276: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(10) Compare with SOTA model on tumtraf coop dataset.</a:t>
            </a:r>
            <a:endParaRPr/>
          </a:p>
          <a:p>
            <a:pPr indent="0" lvl="0" marL="0" rtl="0" algn="l">
              <a:lnSpc>
                <a:spcPct val="114000"/>
              </a:lnSpc>
              <a:spcBef>
                <a:spcPts val="0"/>
              </a:spcBef>
              <a:spcAft>
                <a:spcPts val="0"/>
              </a:spcAft>
              <a:buNone/>
            </a:pPr>
            <a:r>
              <a:rPr lang="de-DE"/>
              <a:t>In general, CMTCOOP &gt; BEVFusionCOOP for most config.</a:t>
            </a:r>
            <a:endParaRPr/>
          </a:p>
          <a:p>
            <a:pPr indent="0" lvl="0" marL="0" rtl="0" algn="l">
              <a:lnSpc>
                <a:spcPct val="114000"/>
              </a:lnSpc>
              <a:spcBef>
                <a:spcPts val="0"/>
              </a:spcBef>
              <a:spcAft>
                <a:spcPts val="0"/>
              </a:spcAft>
              <a:buNone/>
            </a:pPr>
            <a:r>
              <a:rPr lang="de-DE"/>
              <a:t>However, the speedup of the model is much higher in the BEVCOOP.</a:t>
            </a:r>
            <a:endParaRPr/>
          </a:p>
          <a:p>
            <a:pPr indent="0" lvl="0" marL="0" rtl="0" algn="l">
              <a:lnSpc>
                <a:spcPct val="114000"/>
              </a:lnSpc>
              <a:spcBef>
                <a:spcPts val="0"/>
              </a:spcBef>
              <a:spcAft>
                <a:spcPts val="0"/>
              </a:spcAft>
              <a:buNone/>
            </a:pPr>
            <a:r>
              <a:rPr lang="de-DE"/>
              <a:t>Nevertheless, with a target of around 10 FPS, we can still find a CMTCoop configuration CMTCoop-L performs better than BEVFusionCoop</a:t>
            </a:r>
            <a:endParaRPr/>
          </a:p>
        </p:txBody>
      </p:sp>
      <p:sp>
        <p:nvSpPr>
          <p:cNvPr id="251" name="Google Shape;251;g2b21d6aa86c_0_276: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b21d6aa86c_0_334: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(11) Next we look at some qualitative results.</a:t>
            </a:r>
            <a:endParaRPr/>
          </a:p>
          <a:p>
            <a:pPr indent="0" lvl="0" marL="0" rtl="0" algn="l">
              <a:lnSpc>
                <a:spcPct val="114000"/>
              </a:lnSpc>
              <a:spcBef>
                <a:spcPts val="0"/>
              </a:spcBef>
              <a:spcAft>
                <a:spcPts val="0"/>
              </a:spcAft>
              <a:buNone/>
            </a:pPr>
            <a:r>
              <a:rPr lang="de-DE"/>
              <a:t>Here we see the </a:t>
            </a:r>
            <a:r>
              <a:rPr lang="de-DE"/>
              <a:t>predictions of the vehicular only model (CMT model)</a:t>
            </a:r>
            <a:endParaRPr/>
          </a:p>
          <a:p>
            <a:pPr indent="0" lvl="0" marL="0" rtl="0" algn="l">
              <a:lnSpc>
                <a:spcPct val="114000"/>
              </a:lnSpc>
              <a:spcBef>
                <a:spcPts val="0"/>
              </a:spcBef>
              <a:spcAft>
                <a:spcPts val="0"/>
              </a:spcAft>
              <a:buNone/>
            </a:pPr>
            <a:r>
              <a:rPr lang="de-DE"/>
              <a:t>Occluded by bus… the vehicular only </a:t>
            </a:r>
            <a:endParaRPr/>
          </a:p>
        </p:txBody>
      </p:sp>
      <p:sp>
        <p:nvSpPr>
          <p:cNvPr id="259" name="Google Shape;259;g2b21d6aa86c_0_334: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b21d6aa86c_0_343: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(12) Next we look at the predictions from the CMTCoop model *left) and the CMT vehicle model from the infrastructure perspective</a:t>
            </a:r>
            <a:endParaRPr/>
          </a:p>
          <a:p>
            <a:pPr indent="0" lvl="0" marL="0" rtl="0" algn="l">
              <a:lnSpc>
                <a:spcPct val="114000"/>
              </a:lnSpc>
              <a:spcBef>
                <a:spcPts val="0"/>
              </a:spcBef>
              <a:spcAft>
                <a:spcPts val="0"/>
              </a:spcAft>
              <a:buNone/>
            </a:pPr>
            <a:r>
              <a:t/>
            </a:r>
            <a:endParaRPr/>
          </a:p>
          <a:p>
            <a:pPr indent="0" lvl="0" marL="0" rtl="0" algn="l">
              <a:lnSpc>
                <a:spcPct val="114000"/>
              </a:lnSpc>
              <a:spcBef>
                <a:spcPts val="0"/>
              </a:spcBef>
              <a:spcAft>
                <a:spcPts val="0"/>
              </a:spcAft>
              <a:buNone/>
            </a:pPr>
            <a:r>
              <a:rPr lang="de-DE"/>
              <a:t>So ultimately we see how cooperative perception helps overcome challenges of Vehicle only model</a:t>
            </a:r>
            <a:endParaRPr/>
          </a:p>
        </p:txBody>
      </p:sp>
      <p:sp>
        <p:nvSpPr>
          <p:cNvPr id="269" name="Google Shape;269;g2b21d6aa86c_0_343: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b21d6aa86c_0_282: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(13) Next, one of the ablation studies conducted was the effect of transfer learning,</a:t>
            </a:r>
            <a:endParaRPr/>
          </a:p>
          <a:p>
            <a:pPr indent="0" lvl="0" marL="0" rtl="0" algn="l">
              <a:lnSpc>
                <a:spcPct val="114000"/>
              </a:lnSpc>
              <a:spcBef>
                <a:spcPts val="0"/>
              </a:spcBef>
              <a:spcAft>
                <a:spcPts val="0"/>
              </a:spcAft>
              <a:buNone/>
            </a:pPr>
            <a:r>
              <a:rPr lang="de-DE"/>
              <a:t>Sincer </a:t>
            </a:r>
            <a:r>
              <a:rPr lang="de-DE"/>
              <a:t>transformer</a:t>
            </a:r>
            <a:r>
              <a:rPr lang="de-DE"/>
              <a:t> based models often require a large amount of data, pretraining is require to achieve a good level of performance.</a:t>
            </a:r>
            <a:endParaRPr/>
          </a:p>
          <a:p>
            <a:pPr indent="0" lvl="0" marL="0" rtl="0" algn="l">
              <a:lnSpc>
                <a:spcPct val="114000"/>
              </a:lnSpc>
              <a:spcBef>
                <a:spcPts val="0"/>
              </a:spcBef>
              <a:spcAft>
                <a:spcPts val="0"/>
              </a:spcAft>
              <a:buNone/>
            </a:pPr>
            <a:r>
              <a:rPr lang="de-DE"/>
              <a:t>For this we first pretrain the vehicle only or Lidar only model on the TUMTraf intersection dataset, and observe the effect of transferring different components</a:t>
            </a:r>
            <a:endParaRPr/>
          </a:p>
          <a:p>
            <a:pPr indent="0" lvl="0" marL="0" rtl="0" algn="l">
              <a:lnSpc>
                <a:spcPct val="114000"/>
              </a:lnSpc>
              <a:spcBef>
                <a:spcPts val="0"/>
              </a:spcBef>
              <a:spcAft>
                <a:spcPts val="0"/>
              </a:spcAft>
              <a:buNone/>
            </a:pPr>
            <a:r>
              <a:t/>
            </a:r>
            <a:endParaRPr/>
          </a:p>
        </p:txBody>
      </p:sp>
      <p:sp>
        <p:nvSpPr>
          <p:cNvPr id="279" name="Google Shape;279;g2b21d6aa86c_0_282: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96c463e2fd_2_8: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spcBef>
                <a:spcPts val="360"/>
              </a:spcBef>
              <a:spcAft>
                <a:spcPts val="0"/>
              </a:spcAft>
              <a:buNone/>
            </a:pPr>
            <a:r>
              <a:rPr lang="de-DE"/>
              <a:t>Before going into the topic, a bit about me.</a:t>
            </a:r>
            <a:endParaRPr/>
          </a:p>
          <a:p>
            <a:pPr indent="0" lvl="0" marL="0" rtl="0" algn="l">
              <a:spcBef>
                <a:spcPts val="360"/>
              </a:spcBef>
              <a:spcAft>
                <a:spcPts val="0"/>
              </a:spcAft>
              <a:buNone/>
            </a:pPr>
            <a:r>
              <a:rPr lang="de-DE"/>
              <a:t>I’m doing my informatik Msc at TUM and currently in my </a:t>
            </a:r>
            <a:r>
              <a:rPr lang="de-DE"/>
              <a:t>third</a:t>
            </a:r>
            <a:r>
              <a:rPr lang="de-DE"/>
              <a:t> semester.</a:t>
            </a:r>
            <a:endParaRPr/>
          </a:p>
          <a:p>
            <a:pPr indent="0" lvl="0" marL="0" rtl="0" algn="l">
              <a:spcBef>
                <a:spcPts val="360"/>
              </a:spcBef>
              <a:spcAft>
                <a:spcPts val="0"/>
              </a:spcAft>
              <a:buNone/>
            </a:pPr>
            <a:r>
              <a:rPr lang="de-DE"/>
              <a:t>My focus areas are machine learning and computer vision, and my prior experience in these fields have been quite diverse including areas such image enhancement, medical imaging, object detection and tracking.</a:t>
            </a:r>
            <a:br>
              <a:rPr lang="de-DE"/>
            </a:br>
            <a:r>
              <a:rPr lang="de-DE"/>
              <a:t>Most recently I was working in the providentia++ project on monocular vision, and this IDP is an extension of this project.</a:t>
            </a:r>
            <a:endParaRPr/>
          </a:p>
        </p:txBody>
      </p:sp>
      <p:sp>
        <p:nvSpPr>
          <p:cNvPr id="127" name="Google Shape;127;g196c463e2fd_2_8: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b3047502b1_0_2: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Again, for the cooperative models we observe that </a:t>
            </a:r>
            <a:r>
              <a:rPr lang="de-DE"/>
              <a:t>pre training</a:t>
            </a:r>
            <a:r>
              <a:rPr lang="de-DE"/>
              <a:t> helps.</a:t>
            </a:r>
            <a:endParaRPr/>
          </a:p>
          <a:p>
            <a:pPr indent="0" lvl="0" marL="0" rtl="0" algn="l">
              <a:lnSpc>
                <a:spcPct val="114000"/>
              </a:lnSpc>
              <a:spcBef>
                <a:spcPts val="0"/>
              </a:spcBef>
              <a:spcAft>
                <a:spcPts val="0"/>
              </a:spcAft>
              <a:buNone/>
            </a:pPr>
            <a:r>
              <a:rPr lang="de-DE"/>
              <a:t>However, we make another observation here.</a:t>
            </a:r>
            <a:endParaRPr/>
          </a:p>
          <a:p>
            <a:pPr indent="0" lvl="0" marL="0" rtl="0" algn="l">
              <a:lnSpc>
                <a:spcPct val="114000"/>
              </a:lnSpc>
              <a:spcBef>
                <a:spcPts val="0"/>
              </a:spcBef>
              <a:spcAft>
                <a:spcPts val="0"/>
              </a:spcAft>
              <a:buNone/>
            </a:pPr>
            <a:r>
              <a:rPr lang="de-DE"/>
              <a:t>1sr line - No pretrainig</a:t>
            </a:r>
            <a:endParaRPr/>
          </a:p>
          <a:p>
            <a:pPr indent="0" lvl="0" marL="0" rtl="0" algn="l">
              <a:lnSpc>
                <a:spcPct val="114000"/>
              </a:lnSpc>
              <a:spcBef>
                <a:spcPts val="0"/>
              </a:spcBef>
              <a:spcAft>
                <a:spcPts val="0"/>
              </a:spcAft>
              <a:buNone/>
            </a:pPr>
            <a:r>
              <a:rPr lang="de-DE"/>
              <a:t>The second line is a coop model pretrained </a:t>
            </a:r>
            <a:r>
              <a:rPr lang="de-DE"/>
              <a:t>purely</a:t>
            </a:r>
            <a:r>
              <a:rPr lang="de-DE"/>
              <a:t> on TUMTraf infra dataset</a:t>
            </a:r>
            <a:endParaRPr/>
          </a:p>
          <a:p>
            <a:pPr indent="0" lvl="0" marL="0" rtl="0" algn="l">
              <a:lnSpc>
                <a:spcPct val="114000"/>
              </a:lnSpc>
              <a:spcBef>
                <a:spcPts val="0"/>
              </a:spcBef>
              <a:spcAft>
                <a:spcPts val="0"/>
              </a:spcAft>
              <a:buNone/>
            </a:pPr>
            <a:r>
              <a:rPr lang="de-DE"/>
              <a:t>The third line is a coop model pretrained onTUMTraf coop dataset.</a:t>
            </a:r>
            <a:endParaRPr/>
          </a:p>
          <a:p>
            <a:pPr indent="0" lvl="0" marL="0" rtl="0" algn="l">
              <a:lnSpc>
                <a:spcPct val="114000"/>
              </a:lnSpc>
              <a:spcBef>
                <a:spcPts val="0"/>
              </a:spcBef>
              <a:spcAft>
                <a:spcPts val="0"/>
              </a:spcAft>
              <a:buNone/>
            </a:pPr>
            <a:r>
              <a:rPr lang="de-DE"/>
              <a:t>When pretrained on Coop dataset, the performance is higher than when trained on the infra dataset… and this might hint another issue which is overfitting</a:t>
            </a:r>
            <a:endParaRPr/>
          </a:p>
          <a:p>
            <a:pPr indent="0" lvl="0" marL="0" rtl="0" algn="l">
              <a:lnSpc>
                <a:spcPct val="114000"/>
              </a:lnSpc>
              <a:spcBef>
                <a:spcPts val="0"/>
              </a:spcBef>
              <a:spcAft>
                <a:spcPts val="0"/>
              </a:spcAft>
              <a:buNone/>
            </a:pPr>
            <a:r>
              <a:t/>
            </a:r>
            <a:endParaRPr/>
          </a:p>
        </p:txBody>
      </p:sp>
      <p:sp>
        <p:nvSpPr>
          <p:cNvPr id="288" name="Google Shape;288;g2b3047502b1_0_2: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b21d6aa86c_0_322: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(14) Well discuss this next. </a:t>
            </a:r>
            <a:endParaRPr/>
          </a:p>
          <a:p>
            <a:pPr indent="0" lvl="0" marL="0" rtl="0" algn="l">
              <a:lnSpc>
                <a:spcPct val="114000"/>
              </a:lnSpc>
              <a:spcBef>
                <a:spcPts val="0"/>
              </a:spcBef>
              <a:spcAft>
                <a:spcPts val="0"/>
              </a:spcAft>
              <a:buNone/>
            </a:pPr>
            <a:r>
              <a:rPr lang="de-DE"/>
              <a:t>For this we’ll use 2 versions of the TUM Traf coop </a:t>
            </a:r>
            <a:r>
              <a:rPr lang="de-DE"/>
              <a:t>dataset</a:t>
            </a:r>
            <a:r>
              <a:rPr lang="de-DE"/>
              <a:t>. The first one with 500 drames (day), and the second one with 800 </a:t>
            </a:r>
            <a:r>
              <a:rPr lang="de-DE"/>
              <a:t>frames (day _ night)</a:t>
            </a:r>
            <a:r>
              <a:rPr lang="de-DE"/>
              <a:t>.</a:t>
            </a:r>
            <a:endParaRPr/>
          </a:p>
          <a:p>
            <a:pPr indent="0" lvl="0" marL="0" rtl="0" algn="l">
              <a:lnSpc>
                <a:spcPct val="114000"/>
              </a:lnSpc>
              <a:spcBef>
                <a:spcPts val="0"/>
              </a:spcBef>
              <a:spcAft>
                <a:spcPts val="0"/>
              </a:spcAft>
              <a:buNone/>
            </a:pPr>
            <a:r>
              <a:rPr lang="de-DE"/>
              <a:t>When the model is trained only on the first set, and then evaluated on the second, we see that the predictions are quite poor</a:t>
            </a:r>
            <a:endParaRPr/>
          </a:p>
        </p:txBody>
      </p:sp>
      <p:sp>
        <p:nvSpPr>
          <p:cNvPr id="297" name="Google Shape;297;g2b21d6aa86c_0_322: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b21d6aa86c_0_328: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This was further extended, where in this case we first train the model on 500 set and then test it on the 800 set.</a:t>
            </a:r>
            <a:endParaRPr/>
          </a:p>
          <a:p>
            <a:pPr indent="0" lvl="0" marL="0" rtl="0" algn="l">
              <a:lnSpc>
                <a:spcPct val="114000"/>
              </a:lnSpc>
              <a:spcBef>
                <a:spcPts val="0"/>
              </a:spcBef>
              <a:spcAft>
                <a:spcPts val="0"/>
              </a:spcAft>
              <a:buNone/>
            </a:pPr>
            <a:r>
              <a:rPr lang="de-DE"/>
              <a:t>Then we </a:t>
            </a:r>
            <a:r>
              <a:rPr lang="de-DE"/>
              <a:t>retrain the model on the new 800 data set and test it on the same one.</a:t>
            </a:r>
            <a:endParaRPr/>
          </a:p>
          <a:p>
            <a:pPr indent="0" lvl="0" marL="0" rtl="0" algn="l">
              <a:lnSpc>
                <a:spcPct val="114000"/>
              </a:lnSpc>
              <a:spcBef>
                <a:spcPts val="0"/>
              </a:spcBef>
              <a:spcAft>
                <a:spcPts val="0"/>
              </a:spcAft>
              <a:buNone/>
            </a:pPr>
            <a:r>
              <a:rPr lang="de-DE"/>
              <a:t>So in each of these three cases, we observe that the model trained on 500 set data performs worse on the larget set.</a:t>
            </a:r>
            <a:endParaRPr/>
          </a:p>
          <a:p>
            <a:pPr indent="0" lvl="0" marL="0" rtl="0" algn="l">
              <a:lnSpc>
                <a:spcPct val="114000"/>
              </a:lnSpc>
              <a:spcBef>
                <a:spcPts val="0"/>
              </a:spcBef>
              <a:spcAft>
                <a:spcPts val="0"/>
              </a:spcAft>
              <a:buNone/>
            </a:pPr>
            <a:r>
              <a:rPr lang="de-DE"/>
              <a:t>When additional data was included the performance improves, but this is still less than the best performing model we discussed.</a:t>
            </a:r>
            <a:endParaRPr/>
          </a:p>
        </p:txBody>
      </p:sp>
      <p:sp>
        <p:nvSpPr>
          <p:cNvPr id="309" name="Google Shape;309;g2b21d6aa86c_0_328: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b21d6aa86c_0_288: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(15) Based on these shortcomings, future works are presented.</a:t>
            </a:r>
            <a:endParaRPr/>
          </a:p>
          <a:p>
            <a:pPr indent="0" lvl="0" marL="0" rtl="0" algn="l">
              <a:lnSpc>
                <a:spcPct val="114000"/>
              </a:lnSpc>
              <a:spcBef>
                <a:spcPts val="0"/>
              </a:spcBef>
              <a:spcAft>
                <a:spcPts val="0"/>
              </a:spcAft>
              <a:buNone/>
            </a:pPr>
            <a:r>
              <a:rPr lang="de-DE"/>
              <a:t>The first is to improve the efficiency by modifying the backbones and the voxelization process.</a:t>
            </a:r>
            <a:endParaRPr/>
          </a:p>
          <a:p>
            <a:pPr indent="0" lvl="0" marL="0" rtl="0" algn="l">
              <a:lnSpc>
                <a:spcPct val="114000"/>
              </a:lnSpc>
              <a:spcBef>
                <a:spcPts val="0"/>
              </a:spcBef>
              <a:spcAft>
                <a:spcPts val="0"/>
              </a:spcAft>
              <a:buNone/>
            </a:pPr>
            <a:r>
              <a:rPr lang="de-DE"/>
              <a:t>For instance CMTCoop uses VoxelNet, and VoVNet backones and spconv voxelation which is slower</a:t>
            </a:r>
            <a:endParaRPr/>
          </a:p>
          <a:p>
            <a:pPr indent="0" lvl="0" marL="0" rtl="0" algn="l">
              <a:lnSpc>
                <a:spcPct val="114000"/>
              </a:lnSpc>
              <a:spcBef>
                <a:spcPts val="0"/>
              </a:spcBef>
              <a:spcAft>
                <a:spcPts val="0"/>
              </a:spcAft>
              <a:buNone/>
            </a:pPr>
            <a:r>
              <a:rPr lang="de-DE"/>
              <a:t>BEVFusCoop uses pointpillar and yolo v8s and torchsparse voxelization. and using these component could lead to better FPS</a:t>
            </a:r>
            <a:endParaRPr/>
          </a:p>
          <a:p>
            <a:pPr indent="0" lvl="0" marL="0" rtl="0" algn="l">
              <a:lnSpc>
                <a:spcPct val="114000"/>
              </a:lnSpc>
              <a:spcBef>
                <a:spcPts val="0"/>
              </a:spcBef>
              <a:spcAft>
                <a:spcPts val="0"/>
              </a:spcAft>
              <a:buNone/>
            </a:pPr>
            <a:r>
              <a:rPr lang="de-DE"/>
              <a:t>Then the next problem is </a:t>
            </a:r>
            <a:r>
              <a:rPr lang="de-DE"/>
              <a:t>integrating</a:t>
            </a:r>
            <a:r>
              <a:rPr lang="de-DE"/>
              <a:t> other considerations such as synchronization and latency so that this can be deployed in a real life system.</a:t>
            </a:r>
            <a:endParaRPr/>
          </a:p>
          <a:p>
            <a:pPr indent="0" lvl="0" marL="0" rtl="0" algn="l">
              <a:lnSpc>
                <a:spcPct val="114000"/>
              </a:lnSpc>
              <a:spcBef>
                <a:spcPts val="0"/>
              </a:spcBef>
              <a:spcAft>
                <a:spcPts val="0"/>
              </a:spcAft>
              <a:buNone/>
            </a:pPr>
            <a:r>
              <a:rPr lang="de-DE"/>
              <a:t>The next shortcoming is the lack of data which results in overfitting. This also makes it harder to train using </a:t>
            </a:r>
            <a:r>
              <a:rPr lang="de-DE"/>
              <a:t>complicated</a:t>
            </a:r>
            <a:r>
              <a:rPr lang="de-DE"/>
              <a:t> components… </a:t>
            </a:r>
            <a:endParaRPr/>
          </a:p>
          <a:p>
            <a:pPr indent="0" lvl="0" marL="0" rtl="0" algn="l">
              <a:lnSpc>
                <a:spcPct val="114000"/>
              </a:lnSpc>
              <a:spcBef>
                <a:spcPts val="0"/>
              </a:spcBef>
              <a:spcAft>
                <a:spcPts val="0"/>
              </a:spcAft>
              <a:buNone/>
            </a:pPr>
            <a:r>
              <a:rPr lang="de-DE"/>
              <a:t>so as the final part the dataset should be extended and </a:t>
            </a:r>
            <a:r>
              <a:rPr lang="de-DE"/>
              <a:t>diversified</a:t>
            </a:r>
            <a:endParaRPr/>
          </a:p>
          <a:p>
            <a:pPr indent="0" lvl="0" marL="0" rtl="0" algn="l">
              <a:lnSpc>
                <a:spcPct val="114000"/>
              </a:lnSpc>
              <a:spcBef>
                <a:spcPts val="0"/>
              </a:spcBef>
              <a:spcAft>
                <a:spcPts val="0"/>
              </a:spcAft>
              <a:buNone/>
            </a:pPr>
            <a:r>
              <a:t/>
            </a:r>
            <a:endParaRPr/>
          </a:p>
        </p:txBody>
      </p:sp>
      <p:sp>
        <p:nvSpPr>
          <p:cNvPr id="318" name="Google Shape;318;g2b21d6aa86c_0_288: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b21d6aa86c_0_294: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t/>
            </a:r>
            <a:endParaRPr/>
          </a:p>
        </p:txBody>
      </p:sp>
      <p:sp>
        <p:nvSpPr>
          <p:cNvPr id="326" name="Google Shape;326;g2b21d6aa86c_0_294: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fe17285cad_0_65: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fe17285cad_0_65: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spcBef>
                <a:spcPts val="360"/>
              </a:spcBef>
              <a:spcAft>
                <a:spcPts val="0"/>
              </a:spcAft>
              <a:buNone/>
            </a:pPr>
            <a:r>
              <a:t/>
            </a:r>
            <a:endParaRPr/>
          </a:p>
        </p:txBody>
      </p:sp>
      <p:sp>
        <p:nvSpPr>
          <p:cNvPr id="335" name="Google Shape;335;g1fe17285cad_0_65:notes"/>
          <p:cNvSpPr txBox="1"/>
          <p:nvPr>
            <p:ph idx="12" type="sldNum"/>
          </p:nvPr>
        </p:nvSpPr>
        <p:spPr>
          <a:xfrm>
            <a:off x="5621901" y="6331460"/>
            <a:ext cx="4300800" cy="333300"/>
          </a:xfrm>
          <a:prstGeom prst="rect">
            <a:avLst/>
          </a:prstGeom>
        </p:spPr>
        <p:txBody>
          <a:bodyPr anchorCtr="0" anchor="b" bIns="45350" lIns="90700" spcFirstLastPara="1" rIns="90700" wrap="square" tIns="45350">
            <a:noAutofit/>
          </a:bodyPr>
          <a:lstStyle/>
          <a:p>
            <a:pPr indent="0" lvl="0" marL="0" rtl="0" algn="r">
              <a:spcBef>
                <a:spcPts val="0"/>
              </a:spcBef>
              <a:spcAft>
                <a:spcPts val="0"/>
              </a:spcAft>
              <a:buClr>
                <a:srgbClr val="000000"/>
              </a:buClr>
              <a:buFont typeface="Arial"/>
              <a:buNone/>
            </a:pPr>
            <a:fld id="{00000000-1234-1234-1234-123412341234}" type="slidenum">
              <a:rPr lang="de-DE"/>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fe17285cad_0_118: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fe17285cad_0_118: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spcBef>
                <a:spcPts val="360"/>
              </a:spcBef>
              <a:spcAft>
                <a:spcPts val="0"/>
              </a:spcAft>
              <a:buNone/>
            </a:pPr>
            <a:r>
              <a:t/>
            </a:r>
            <a:endParaRPr/>
          </a:p>
        </p:txBody>
      </p:sp>
      <p:sp>
        <p:nvSpPr>
          <p:cNvPr id="342" name="Google Shape;342;g1fe17285cad_0_118:notes"/>
          <p:cNvSpPr txBox="1"/>
          <p:nvPr>
            <p:ph idx="12" type="sldNum"/>
          </p:nvPr>
        </p:nvSpPr>
        <p:spPr>
          <a:xfrm>
            <a:off x="5621901" y="6331460"/>
            <a:ext cx="4300800" cy="333300"/>
          </a:xfrm>
          <a:prstGeom prst="rect">
            <a:avLst/>
          </a:prstGeom>
        </p:spPr>
        <p:txBody>
          <a:bodyPr anchorCtr="0" anchor="b" bIns="45350" lIns="90700" spcFirstLastPara="1" rIns="90700" wrap="square" tIns="45350">
            <a:noAutofit/>
          </a:body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b319f65e05_0_6: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t/>
            </a:r>
            <a:endParaRPr/>
          </a:p>
        </p:txBody>
      </p:sp>
      <p:sp>
        <p:nvSpPr>
          <p:cNvPr id="348" name="Google Shape;348;g2b319f65e05_0_6: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b3047502b1_0_22: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t/>
            </a:r>
            <a:endParaRPr/>
          </a:p>
        </p:txBody>
      </p:sp>
      <p:sp>
        <p:nvSpPr>
          <p:cNvPr id="359" name="Google Shape;359;g2b3047502b1_0_22: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b3047502b1_0_114: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t/>
            </a:r>
            <a:endParaRPr/>
          </a:p>
        </p:txBody>
      </p:sp>
      <p:sp>
        <p:nvSpPr>
          <p:cNvPr id="366" name="Google Shape;366;g2b3047502b1_0_114: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fb4bce752d_0_60: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spcBef>
                <a:spcPts val="360"/>
              </a:spcBef>
              <a:spcAft>
                <a:spcPts val="0"/>
              </a:spcAft>
              <a:buNone/>
            </a:pPr>
            <a:r>
              <a:rPr lang="de-DE"/>
              <a:t>Motivation…</a:t>
            </a:r>
            <a:endParaRPr/>
          </a:p>
          <a:p>
            <a:pPr indent="0" lvl="0" marL="0" rtl="0" algn="l">
              <a:spcBef>
                <a:spcPts val="360"/>
              </a:spcBef>
              <a:spcAft>
                <a:spcPts val="0"/>
              </a:spcAft>
              <a:buNone/>
            </a:pPr>
            <a:r>
              <a:rPr lang="de-DE"/>
              <a:t> Object detection in the context of autonomous driving is vital. </a:t>
            </a:r>
            <a:endParaRPr/>
          </a:p>
          <a:p>
            <a:pPr indent="0" lvl="0" marL="0" rtl="0" algn="l">
              <a:spcBef>
                <a:spcPts val="360"/>
              </a:spcBef>
              <a:spcAft>
                <a:spcPts val="0"/>
              </a:spcAft>
              <a:buNone/>
            </a:pPr>
            <a:r>
              <a:rPr lang="de-DE"/>
              <a:t>I</a:t>
            </a:r>
            <a:r>
              <a:rPr lang="de-DE"/>
              <a:t>dentifying vehicles and vulnerable road users helps us in a wide range of applications.</a:t>
            </a:r>
            <a:endParaRPr/>
          </a:p>
          <a:p>
            <a:pPr indent="0" lvl="0" marL="0" rtl="0" algn="l">
              <a:spcBef>
                <a:spcPts val="360"/>
              </a:spcBef>
              <a:spcAft>
                <a:spcPts val="0"/>
              </a:spcAft>
              <a:buNone/>
            </a:pPr>
            <a:r>
              <a:rPr lang="de-DE"/>
              <a:t>Traditionally 3D object detection was done by individual sensors, mounted on vehicles or road side camera and lidars. </a:t>
            </a:r>
            <a:endParaRPr/>
          </a:p>
          <a:p>
            <a:pPr indent="0" lvl="0" marL="0" rtl="0" algn="l">
              <a:spcBef>
                <a:spcPts val="360"/>
              </a:spcBef>
              <a:spcAft>
                <a:spcPts val="0"/>
              </a:spcAft>
              <a:buNone/>
            </a:pPr>
            <a:r>
              <a:rPr lang="de-DE"/>
              <a:t>This means that the algorithm can view the environment from a single POV. This has certain limitations like occlusion</a:t>
            </a:r>
            <a:endParaRPr/>
          </a:p>
          <a:p>
            <a:pPr indent="0" lvl="0" marL="0" rtl="0" algn="l">
              <a:spcBef>
                <a:spcPts val="360"/>
              </a:spcBef>
              <a:spcAft>
                <a:spcPts val="0"/>
              </a:spcAft>
              <a:buNone/>
            </a:pPr>
            <a:r>
              <a:t/>
            </a:r>
            <a:endParaRPr/>
          </a:p>
        </p:txBody>
      </p:sp>
      <p:sp>
        <p:nvSpPr>
          <p:cNvPr id="136" name="Google Shape;136;g1fb4bce752d_0_60: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b3047502b1_0_71:notes"/>
          <p:cNvSpPr/>
          <p:nvPr>
            <p:ph idx="2" type="sldImg"/>
          </p:nvPr>
        </p:nvSpPr>
        <p:spPr>
          <a:xfrm>
            <a:off x="551826" y="499942"/>
            <a:ext cx="8822400" cy="24996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2b3047502b1_0_71:notes"/>
          <p:cNvSpPr txBox="1"/>
          <p:nvPr>
            <p:ph idx="1" type="body"/>
          </p:nvPr>
        </p:nvSpPr>
        <p:spPr>
          <a:xfrm>
            <a:off x="992505" y="3166303"/>
            <a:ext cx="7940100" cy="2999700"/>
          </a:xfrm>
          <a:prstGeom prst="rect">
            <a:avLst/>
          </a:prstGeom>
        </p:spPr>
        <p:txBody>
          <a:bodyPr anchorCtr="0" anchor="t" bIns="45350" lIns="90700" spcFirstLastPara="1" rIns="90700" wrap="square" tIns="45350">
            <a:noAutofit/>
          </a:bodyPr>
          <a:lstStyle/>
          <a:p>
            <a:pPr indent="0" lvl="0" marL="0" rtl="0" algn="l">
              <a:spcBef>
                <a:spcPts val="36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b21d6aa86c_0_193: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sz="1500"/>
              <a:t>The approach for this is known as sensor fusion where data obtained from different sensors are fused together in order to make a single final prediction.</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None/>
            </a:pPr>
            <a:r>
              <a:rPr lang="de-DE" sz="1500"/>
              <a:t>The approach can be divided into 3 as early, late and intermediate fusion.</a:t>
            </a:r>
            <a:endParaRPr sz="1500"/>
          </a:p>
          <a:p>
            <a:pPr indent="0" lvl="0" marL="0" rtl="0" algn="l">
              <a:lnSpc>
                <a:spcPct val="114000"/>
              </a:lnSpc>
              <a:spcBef>
                <a:spcPts val="0"/>
              </a:spcBef>
              <a:spcAft>
                <a:spcPts val="0"/>
              </a:spcAft>
              <a:buNone/>
            </a:pPr>
            <a:r>
              <a:rPr lang="de-DE" sz="1500"/>
              <a:t>In early fusion raw data from different inputs are aggregated together before being passed to a decision making model.</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None/>
            </a:pPr>
            <a:r>
              <a:t/>
            </a:r>
            <a:endParaRPr sz="1500"/>
          </a:p>
        </p:txBody>
      </p:sp>
      <p:sp>
        <p:nvSpPr>
          <p:cNvPr id="417" name="Google Shape;417;g2b21d6aa86c_0_193: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b21d6aa86c_0_202: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sz="1500"/>
              <a:t>On the other hand in late fusion data from different sensors are passed through a decision making model, and then the individual output is fused together using some aggregating function to obtain a single output.</a:t>
            </a:r>
            <a:endParaRPr sz="1500"/>
          </a:p>
        </p:txBody>
      </p:sp>
      <p:sp>
        <p:nvSpPr>
          <p:cNvPr id="427" name="Google Shape;427;g2b21d6aa86c_0_202: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b21d6aa86c_0_221: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sz="1500"/>
              <a:t>Finally, in deep fusion features are aggregated at deep feature level, instead at the beginning or the end.</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None/>
            </a:pPr>
            <a:r>
              <a:rPr lang="de-DE" sz="1500"/>
              <a:t>The main difference compared to other techniques is that the feature extractor is trained together with the model.</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None/>
            </a:pPr>
            <a:r>
              <a:rPr lang="de-DE" sz="1500"/>
              <a:t>All these approaches have their advantages and disadvantages, however recent works have shown that deepfusion has performed well in comparison to other techniques in terms of both efficacy and robustness.</a:t>
            </a:r>
            <a:endParaRPr sz="1500"/>
          </a:p>
        </p:txBody>
      </p:sp>
      <p:sp>
        <p:nvSpPr>
          <p:cNvPr id="437" name="Google Shape;437;g2b21d6aa86c_0_221: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b21d6aa86c_0_211: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sz="1500"/>
              <a:t>In the context of 3d object detection, if we consider the following example with multiple lidar sensors… named S1….</a:t>
            </a:r>
            <a:endParaRPr sz="1500"/>
          </a:p>
          <a:p>
            <a:pPr indent="0" lvl="0" marL="0" rtl="0" algn="l">
              <a:lnSpc>
                <a:spcPct val="114000"/>
              </a:lnSpc>
              <a:spcBef>
                <a:spcPts val="0"/>
              </a:spcBef>
              <a:spcAft>
                <a:spcPts val="0"/>
              </a:spcAft>
              <a:buNone/>
            </a:pPr>
            <a:r>
              <a:rPr lang="de-DE" sz="1500"/>
              <a:t>in early fusion as seen on the left, the data is fused together to form a single point cloud representation which is then passed through an object detection model. </a:t>
            </a:r>
            <a:endParaRPr sz="1500"/>
          </a:p>
          <a:p>
            <a:pPr indent="0" lvl="0" marL="0" rtl="0" algn="l">
              <a:lnSpc>
                <a:spcPct val="114000"/>
              </a:lnSpc>
              <a:spcBef>
                <a:spcPts val="0"/>
              </a:spcBef>
              <a:spcAft>
                <a:spcPts val="0"/>
              </a:spcAft>
              <a:buNone/>
            </a:pPr>
            <a:r>
              <a:rPr lang="de-DE" sz="1500"/>
              <a:t>On the other hand, in late fusion, each point cloud is passed through the object detection model and then fused to obtain an output.</a:t>
            </a:r>
            <a:endParaRPr sz="1500"/>
          </a:p>
          <a:p>
            <a:pPr indent="0" lvl="0" marL="0" rtl="0" algn="l">
              <a:lnSpc>
                <a:spcPct val="114000"/>
              </a:lnSpc>
              <a:spcBef>
                <a:spcPts val="0"/>
              </a:spcBef>
              <a:spcAft>
                <a:spcPts val="0"/>
              </a:spcAft>
              <a:buNone/>
            </a:pPr>
            <a:r>
              <a:t/>
            </a:r>
            <a:endParaRPr sz="1500"/>
          </a:p>
        </p:txBody>
      </p:sp>
      <p:sp>
        <p:nvSpPr>
          <p:cNvPr id="447" name="Google Shape;447;g2b21d6aa86c_0_211: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2b21d6aa86c_0_230: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sz="1500"/>
              <a:t>One such work is DeepFusion which is the SOTA in multimodal fusion from last year, and this will be used as the baseline.</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None/>
            </a:pPr>
            <a:r>
              <a:rPr lang="de-DE" sz="1500"/>
              <a:t>The authors propose an end to end trained model for 3d object detection from camera and lidar data obtained from a moving vehicle. The main contribution of this work is their proposed network which performs multimodal fusion at deep feature level. The challenge of this approach is the alignment at deep feature level, and through ablation studies, the authors show that the proposed deep feature alignment stage (Learn Alilgn) improves the accuracy significantly compared to prior works.</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Clr>
                <a:schemeClr val="dk1"/>
              </a:buClr>
              <a:buSzPts val="1100"/>
              <a:buFont typeface="Arial"/>
              <a:buNone/>
            </a:pPr>
            <a:r>
              <a:rPr lang="de-DE" sz="1500"/>
              <a:t>DeepFusion suggests the use of 2 mtds steps namely InverseAug and Learnable align for point augmentation and deep feature alignment. </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None/>
            </a:pPr>
            <a:r>
              <a:t/>
            </a:r>
            <a:endParaRPr sz="1500"/>
          </a:p>
          <a:p>
            <a:pPr indent="0" lvl="0" marL="0" rtl="0" algn="l">
              <a:lnSpc>
                <a:spcPct val="114000"/>
              </a:lnSpc>
              <a:spcBef>
                <a:spcPts val="0"/>
              </a:spcBef>
              <a:spcAft>
                <a:spcPts val="0"/>
              </a:spcAft>
              <a:buClr>
                <a:schemeClr val="dk1"/>
              </a:buClr>
              <a:buSzPts val="1100"/>
              <a:buFont typeface="Arial"/>
              <a:buNone/>
            </a:pPr>
            <a:r>
              <a:rPr lang="de-DE" sz="1500"/>
              <a:t>Multimodal fusion is quite challenging, in the sense when both images and points clouds are present, Traditional approaches either project lidar points to 2d images, and use an image processing model or decorate lidar points with learned image features. </a:t>
            </a:r>
            <a:br>
              <a:rPr lang="de-DE" sz="1500"/>
            </a:br>
            <a:r>
              <a:rPr lang="de-DE" sz="1500"/>
              <a:t>Fundamentally these are both early fusion approaches since they use pretrained models for feature extraction which are then used for projection or fusion between modalities. The extracted features are heuristic. Deep fusion on the other hand fuses the features at deep feature level, which avoids the domain gap.</a:t>
            </a:r>
            <a:endParaRPr sz="1500"/>
          </a:p>
          <a:p>
            <a:pPr indent="0" lvl="0" marL="0" rtl="0" algn="l">
              <a:lnSpc>
                <a:spcPct val="114000"/>
              </a:lnSpc>
              <a:spcBef>
                <a:spcPts val="0"/>
              </a:spcBef>
              <a:spcAft>
                <a:spcPts val="0"/>
              </a:spcAft>
              <a:buNone/>
            </a:pPr>
            <a:r>
              <a:t/>
            </a:r>
            <a:endParaRPr sz="1500"/>
          </a:p>
          <a:p>
            <a:pPr indent="0" lvl="0" marL="0" rtl="0" algn="l">
              <a:lnSpc>
                <a:spcPct val="124000"/>
              </a:lnSpc>
              <a:spcBef>
                <a:spcPts val="0"/>
              </a:spcBef>
              <a:spcAft>
                <a:spcPts val="0"/>
              </a:spcAft>
              <a:buClr>
                <a:schemeClr val="dk1"/>
              </a:buClr>
              <a:buSzPts val="1100"/>
              <a:buFont typeface="Arial"/>
              <a:buNone/>
            </a:pPr>
            <a:r>
              <a:rPr lang="de-DE" sz="1000">
                <a:solidFill>
                  <a:srgbClr val="222222"/>
                </a:solidFill>
                <a:highlight>
                  <a:srgbClr val="FFFFFF"/>
                </a:highlight>
              </a:rPr>
              <a:t>Li, Y., Yu, A. W., Meng, T., Caine, B., Ngiam, J., Peng, D., ... &amp; Tan, M. (2022). Deepfusion: Lidar-camera deep fusion for multi-modal 3d object detection. In </a:t>
            </a:r>
            <a:r>
              <a:rPr i="1" lang="de-DE" sz="1000">
                <a:solidFill>
                  <a:srgbClr val="222222"/>
                </a:solidFill>
                <a:highlight>
                  <a:srgbClr val="FFFFFF"/>
                </a:highlight>
              </a:rPr>
              <a:t>Proceedings of the IEEE/CVF Conference on Computer Vision and Pattern Recognition</a:t>
            </a:r>
            <a:r>
              <a:rPr lang="de-DE" sz="1000">
                <a:solidFill>
                  <a:srgbClr val="222222"/>
                </a:solidFill>
                <a:highlight>
                  <a:srgbClr val="FFFFFF"/>
                </a:highlight>
              </a:rPr>
              <a:t> (pp. 17182-17191).</a:t>
            </a:r>
            <a:endParaRPr sz="1500"/>
          </a:p>
        </p:txBody>
      </p:sp>
      <p:sp>
        <p:nvSpPr>
          <p:cNvPr id="458" name="Google Shape;458;g2b21d6aa86c_0_230: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b21d6aa86c_0_238: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5000"/>
              </a:lnSpc>
              <a:spcBef>
                <a:spcPts val="0"/>
              </a:spcBef>
              <a:spcAft>
                <a:spcPts val="0"/>
              </a:spcAft>
              <a:buNone/>
            </a:pPr>
            <a:r>
              <a:rPr lang="de-DE"/>
              <a:t>Now that we’ve looked at the models… next question is the choice of sensors</a:t>
            </a:r>
            <a:endParaRPr/>
          </a:p>
          <a:p>
            <a:pPr indent="0" lvl="0" marL="0" rtl="0" algn="l">
              <a:lnSpc>
                <a:spcPct val="115000"/>
              </a:lnSpc>
              <a:spcBef>
                <a:spcPts val="0"/>
              </a:spcBef>
              <a:spcAft>
                <a:spcPts val="0"/>
              </a:spcAft>
              <a:buNone/>
            </a:pPr>
            <a:r>
              <a:rPr lang="de-DE"/>
              <a:t>There are many ways to approach this problem. </a:t>
            </a:r>
            <a:endParaRPr/>
          </a:p>
          <a:p>
            <a:pPr indent="0" lvl="0" marL="0" rtl="0" algn="l">
              <a:lnSpc>
                <a:spcPct val="115000"/>
              </a:lnSpc>
              <a:spcBef>
                <a:spcPts val="0"/>
              </a:spcBef>
              <a:spcAft>
                <a:spcPts val="0"/>
              </a:spcAft>
              <a:buNone/>
            </a:pPr>
            <a:r>
              <a:rPr lang="de-DE"/>
              <a:t>The first is the most common.. points clouds VI lidar fusion</a:t>
            </a:r>
            <a:endParaRPr/>
          </a:p>
          <a:p>
            <a:pPr indent="0" lvl="0" marL="0" rtl="0" algn="l">
              <a:lnSpc>
                <a:spcPct val="115000"/>
              </a:lnSpc>
              <a:spcBef>
                <a:spcPts val="0"/>
              </a:spcBef>
              <a:spcAft>
                <a:spcPts val="0"/>
              </a:spcAft>
              <a:buNone/>
            </a:pPr>
            <a:r>
              <a:rPr lang="de-DE"/>
              <a:t>Next, works such as DeepFusion uses images and point clouds obtained from vehicles for object detection.</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de-DE"/>
              <a:t>The next couple of approaches are not so common due to the lack of data. In general images obtained from infrastructure cameras are uncommon, so the works are also limited. However, recently datasets such as DAIR-V2X and A9 V2I dataset which is being collected now will enable working on both camera and lidar from VI, and thus this will be the focus of the IDP.</a:t>
            </a:r>
            <a:endParaRPr/>
          </a:p>
          <a:p>
            <a:pPr indent="0" lvl="0" marL="0" rtl="0" algn="l">
              <a:spcBef>
                <a:spcPts val="360"/>
              </a:spcBef>
              <a:spcAft>
                <a:spcPts val="0"/>
              </a:spcAft>
              <a:buNone/>
            </a:pPr>
            <a:r>
              <a:t/>
            </a:r>
            <a:endParaRPr/>
          </a:p>
          <a:p>
            <a:pPr indent="0" lvl="0" marL="0" rtl="0" algn="l">
              <a:spcBef>
                <a:spcPts val="360"/>
              </a:spcBef>
              <a:spcAft>
                <a:spcPts val="0"/>
              </a:spcAft>
              <a:buClr>
                <a:schemeClr val="dk1"/>
              </a:buClr>
              <a:buSzPts val="1100"/>
              <a:buFont typeface="Arial"/>
              <a:buNone/>
            </a:pPr>
            <a:r>
              <a:rPr lang="de-DE"/>
              <a:t>The reasoning behind this is that these sensors are complementary and provides diverse data - cam (high res texture, and shape) lidar (low res depth)</a:t>
            </a:r>
            <a:endParaRPr/>
          </a:p>
          <a:p>
            <a:pPr indent="0" lvl="0" marL="0" rtl="0" algn="l">
              <a:lnSpc>
                <a:spcPct val="115000"/>
              </a:lnSpc>
              <a:spcBef>
                <a:spcPts val="0"/>
              </a:spcBef>
              <a:spcAft>
                <a:spcPts val="0"/>
              </a:spcAft>
              <a:buNone/>
            </a:pPr>
            <a:r>
              <a:t/>
            </a:r>
            <a:endParaRPr/>
          </a:p>
        </p:txBody>
      </p:sp>
      <p:sp>
        <p:nvSpPr>
          <p:cNvPr id="467" name="Google Shape;467;g2b21d6aa86c_0_238: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1fb4bce752d_0_35: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CARTI - PillarGrid, VI-eye</a:t>
            </a:r>
            <a:endParaRPr/>
          </a:p>
          <a:p>
            <a:pPr indent="0" lvl="0" marL="0" rtl="0" algn="l">
              <a:lnSpc>
                <a:spcPct val="114000"/>
              </a:lnSpc>
              <a:spcBef>
                <a:spcPts val="0"/>
              </a:spcBef>
              <a:spcAft>
                <a:spcPts val="0"/>
              </a:spcAft>
              <a:buNone/>
            </a:pPr>
            <a:r>
              <a:t/>
            </a:r>
            <a:endParaRPr/>
          </a:p>
          <a:p>
            <a:pPr indent="0" lvl="0" marL="0" rtl="0" algn="l">
              <a:spcBef>
                <a:spcPts val="360"/>
              </a:spcBef>
              <a:spcAft>
                <a:spcPts val="0"/>
              </a:spcAft>
              <a:buClr>
                <a:schemeClr val="dk1"/>
              </a:buClr>
              <a:buSzPts val="1100"/>
              <a:buFont typeface="Arial"/>
              <a:buNone/>
            </a:pPr>
            <a:r>
              <a:rPr lang="de-DE"/>
              <a:t>infra - (on the A9 Autonomous Driving Test Stretch)</a:t>
            </a:r>
            <a:endParaRPr/>
          </a:p>
          <a:p>
            <a:pPr indent="0" lvl="0" marL="0" rtl="0" algn="l">
              <a:spcBef>
                <a:spcPts val="360"/>
              </a:spcBef>
              <a:spcAft>
                <a:spcPts val="0"/>
              </a:spcAft>
              <a:buClr>
                <a:schemeClr val="dk1"/>
              </a:buClr>
              <a:buSzPts val="1100"/>
              <a:buFont typeface="Arial"/>
              <a:buNone/>
            </a:pPr>
            <a:r>
              <a:rPr lang="de-DE"/>
              <a:t>vehicular -  (camera and LiDAR mounted on a BMW X5)</a:t>
            </a:r>
            <a:endParaRPr/>
          </a:p>
        </p:txBody>
      </p:sp>
      <p:sp>
        <p:nvSpPr>
          <p:cNvPr id="476" name="Google Shape;476;g1fb4bce752d_0_35: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fe17285cad_0_100: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t/>
            </a:r>
            <a:endParaRPr/>
          </a:p>
        </p:txBody>
      </p:sp>
      <p:sp>
        <p:nvSpPr>
          <p:cNvPr id="485" name="Google Shape;485;g1fe17285cad_0_100: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1fe17285cad_0_85: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t/>
            </a:r>
            <a:endParaRPr/>
          </a:p>
        </p:txBody>
      </p:sp>
      <p:sp>
        <p:nvSpPr>
          <p:cNvPr id="498" name="Google Shape;498;g1fe17285cad_0_85: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b21d6aa86c_0_174: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spcBef>
                <a:spcPts val="360"/>
              </a:spcBef>
              <a:spcAft>
                <a:spcPts val="0"/>
              </a:spcAft>
              <a:buNone/>
            </a:pPr>
            <a:r>
              <a:rPr lang="de-DE"/>
              <a:t>For instance consider these images which show the vehicular and infrastructure perspective of a particular instance.</a:t>
            </a:r>
            <a:endParaRPr/>
          </a:p>
          <a:p>
            <a:pPr indent="0" lvl="0" marL="0" rtl="0" algn="l">
              <a:spcBef>
                <a:spcPts val="360"/>
              </a:spcBef>
              <a:spcAft>
                <a:spcPts val="0"/>
              </a:spcAft>
              <a:buNone/>
            </a:pPr>
            <a:r>
              <a:rPr lang="de-DE"/>
              <a:t>The 3 large </a:t>
            </a:r>
            <a:r>
              <a:rPr lang="de-DE"/>
              <a:t>vehicles</a:t>
            </a:r>
            <a:r>
              <a:rPr lang="de-DE"/>
              <a:t> marked in green occlude the ego-vehicles view.</a:t>
            </a:r>
            <a:endParaRPr/>
          </a:p>
          <a:p>
            <a:pPr indent="0" lvl="0" marL="0" rtl="0" algn="l">
              <a:spcBef>
                <a:spcPts val="360"/>
              </a:spcBef>
              <a:spcAft>
                <a:spcPts val="0"/>
              </a:spcAft>
              <a:buNone/>
            </a:pPr>
            <a:r>
              <a:rPr lang="de-DE"/>
              <a:t>The ego-vehicle marked in red in the left image, therefore can’t see any of the objects like the pedestrians marked.</a:t>
            </a:r>
            <a:endParaRPr/>
          </a:p>
          <a:p>
            <a:pPr indent="0" lvl="0" marL="0" rtl="0" algn="l">
              <a:spcBef>
                <a:spcPts val="360"/>
              </a:spcBef>
              <a:spcAft>
                <a:spcPts val="0"/>
              </a:spcAft>
              <a:buNone/>
            </a:pPr>
            <a:r>
              <a:rPr lang="de-DE"/>
              <a:t>The solution for this would be to use multiple sensors, which work together to perform object detection.</a:t>
            </a:r>
            <a:endParaRPr/>
          </a:p>
        </p:txBody>
      </p:sp>
      <p:sp>
        <p:nvSpPr>
          <p:cNvPr id="145" name="Google Shape;145;g2b21d6aa86c_0_174: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2b21d6aa86c_0_89:notes"/>
          <p:cNvSpPr/>
          <p:nvPr>
            <p:ph idx="2" type="sldImg"/>
          </p:nvPr>
        </p:nvSpPr>
        <p:spPr>
          <a:xfrm>
            <a:off x="551826" y="499942"/>
            <a:ext cx="8822400" cy="24996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2b21d6aa86c_0_89:notes"/>
          <p:cNvSpPr txBox="1"/>
          <p:nvPr>
            <p:ph idx="1" type="body"/>
          </p:nvPr>
        </p:nvSpPr>
        <p:spPr>
          <a:xfrm>
            <a:off x="992505" y="3166303"/>
            <a:ext cx="7940100" cy="2999700"/>
          </a:xfrm>
          <a:prstGeom prst="rect">
            <a:avLst/>
          </a:prstGeom>
        </p:spPr>
        <p:txBody>
          <a:bodyPr anchorCtr="0" anchor="t" bIns="45350" lIns="90700" spcFirstLastPara="1" rIns="90700" wrap="square" tIns="45350">
            <a:noAutofit/>
          </a:bodyPr>
          <a:lstStyle/>
          <a:p>
            <a:pPr indent="0" lvl="0" marL="0" rtl="0" algn="l">
              <a:spcBef>
                <a:spcPts val="36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1d69c780e22_0_27: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457200" rtl="0" algn="l">
              <a:lnSpc>
                <a:spcPct val="114000"/>
              </a:lnSpc>
              <a:spcBef>
                <a:spcPts val="0"/>
              </a:spcBef>
              <a:spcAft>
                <a:spcPts val="0"/>
              </a:spcAft>
              <a:buNone/>
            </a:pPr>
            <a:r>
              <a:rPr lang="de-DE"/>
              <a:t>Finally, the IDP will be carried out for roughly six months in 5 stages.</a:t>
            </a:r>
            <a:endParaRPr/>
          </a:p>
          <a:p>
            <a:pPr indent="0" lvl="0" marL="457200" rtl="0" algn="l">
              <a:lnSpc>
                <a:spcPct val="114000"/>
              </a:lnSpc>
              <a:spcBef>
                <a:spcPts val="0"/>
              </a:spcBef>
              <a:spcAft>
                <a:spcPts val="0"/>
              </a:spcAft>
              <a:buNone/>
            </a:pPr>
            <a:r>
              <a:rPr lang="de-DE"/>
              <a:t>Right now I’m in the literature survey stage. After this, an analysis will be done on the dataset.</a:t>
            </a:r>
            <a:endParaRPr/>
          </a:p>
          <a:p>
            <a:pPr indent="0" lvl="0" marL="457200" rtl="0" algn="l">
              <a:lnSpc>
                <a:spcPct val="114000"/>
              </a:lnSpc>
              <a:spcBef>
                <a:spcPts val="0"/>
              </a:spcBef>
              <a:spcAft>
                <a:spcPts val="0"/>
              </a:spcAft>
              <a:buNone/>
            </a:pPr>
            <a:r>
              <a:rPr lang="de-DE"/>
              <a:t>Following this will be the implementation and evaluation, and the project ends with the documentation.</a:t>
            </a:r>
            <a:endParaRPr/>
          </a:p>
        </p:txBody>
      </p:sp>
      <p:sp>
        <p:nvSpPr>
          <p:cNvPr id="548" name="Google Shape;548;g1d69c780e22_0_27: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d69c780e22_0_6: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spcBef>
                <a:spcPts val="360"/>
              </a:spcBef>
              <a:spcAft>
                <a:spcPts val="0"/>
              </a:spcAft>
              <a:buNone/>
            </a:pPr>
            <a:r>
              <a:rPr lang="de-DE"/>
              <a:t>Thus, t</a:t>
            </a:r>
            <a:r>
              <a:rPr lang="de-DE"/>
              <a:t>he objective of this IDP is to combine data obtained from VI sensors in a </a:t>
            </a:r>
            <a:r>
              <a:rPr lang="de-DE"/>
              <a:t>cooperative</a:t>
            </a:r>
            <a:r>
              <a:rPr lang="de-DE"/>
              <a:t> manner for 3D perception.</a:t>
            </a:r>
            <a:endParaRPr/>
          </a:p>
          <a:p>
            <a:pPr indent="0" lvl="0" marL="0" rtl="0" algn="l">
              <a:spcBef>
                <a:spcPts val="360"/>
              </a:spcBef>
              <a:spcAft>
                <a:spcPts val="0"/>
              </a:spcAft>
              <a:buNone/>
            </a:pPr>
            <a:r>
              <a:rPr lang="de-DE"/>
              <a:t>This helps overcome issues of single POV algorithms that we saw before.</a:t>
            </a:r>
            <a:endParaRPr/>
          </a:p>
          <a:p>
            <a:pPr indent="0" lvl="0" marL="0" rtl="0" algn="l">
              <a:spcBef>
                <a:spcPts val="360"/>
              </a:spcBef>
              <a:spcAft>
                <a:spcPts val="0"/>
              </a:spcAft>
              <a:buNone/>
            </a:pPr>
            <a:r>
              <a:t/>
            </a:r>
            <a:endParaRPr/>
          </a:p>
        </p:txBody>
      </p:sp>
      <p:sp>
        <p:nvSpPr>
          <p:cNvPr id="155" name="Google Shape;155;g1d69c780e22_0_6: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fb4bce752d_0_1: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Though intuitively this should improve the performance, moving from single sensors to multi-sensor pose many challenges like latency, communication, model design, </a:t>
            </a:r>
            <a:r>
              <a:rPr lang="de-DE"/>
              <a:t>Security</a:t>
            </a:r>
            <a:r>
              <a:rPr lang="de-DE"/>
              <a:t> and reliability.</a:t>
            </a:r>
            <a:endParaRPr/>
          </a:p>
          <a:p>
            <a:pPr indent="0" lvl="0" marL="0" rtl="0" algn="l">
              <a:lnSpc>
                <a:spcPct val="114000"/>
              </a:lnSpc>
              <a:spcBef>
                <a:spcPts val="0"/>
              </a:spcBef>
              <a:spcAft>
                <a:spcPts val="0"/>
              </a:spcAft>
              <a:buNone/>
            </a:pPr>
            <a:r>
              <a:rPr lang="de-DE"/>
              <a:t>In term of latency, one must ensure that all the processes (including communication and dataprocessing) takes place in real time.</a:t>
            </a:r>
            <a:endParaRPr/>
          </a:p>
          <a:p>
            <a:pPr indent="0" lvl="0" marL="0" rtl="0" algn="l">
              <a:lnSpc>
                <a:spcPct val="114000"/>
              </a:lnSpc>
              <a:spcBef>
                <a:spcPts val="0"/>
              </a:spcBef>
              <a:spcAft>
                <a:spcPts val="0"/>
              </a:spcAft>
              <a:buNone/>
            </a:pPr>
            <a:r>
              <a:rPr lang="de-DE"/>
              <a:t>Furthermore, when using multiple sensors, one should also ensure that the sensors are synchronized</a:t>
            </a:r>
            <a:endParaRPr/>
          </a:p>
          <a:p>
            <a:pPr indent="0" lvl="0" marL="0" rtl="0" algn="l">
              <a:lnSpc>
                <a:spcPct val="114000"/>
              </a:lnSpc>
              <a:spcBef>
                <a:spcPts val="0"/>
              </a:spcBef>
              <a:spcAft>
                <a:spcPts val="0"/>
              </a:spcAft>
              <a:buNone/>
            </a:pPr>
            <a:r>
              <a:rPr lang="de-DE"/>
              <a:t>Though many such problems exists, the main focus of this IDP is kept on model design, where the architecture and the sensors must be chosen considering the efficiency and efficacy.</a:t>
            </a:r>
            <a:endParaRPr/>
          </a:p>
          <a:p>
            <a:pPr indent="0" lvl="0" marL="0" rtl="0" algn="l">
              <a:lnSpc>
                <a:spcPct val="114000"/>
              </a:lnSpc>
              <a:spcBef>
                <a:spcPts val="0"/>
              </a:spcBef>
              <a:spcAft>
                <a:spcPts val="0"/>
              </a:spcAft>
              <a:buNone/>
            </a:pPr>
            <a:r>
              <a:t/>
            </a:r>
            <a:endParaRPr/>
          </a:p>
        </p:txBody>
      </p:sp>
      <p:sp>
        <p:nvSpPr>
          <p:cNvPr id="163" name="Google Shape;163;g1fb4bce752d_0_1: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b21d6aa86c_0_186: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First a brief introduction to the datasets in the domain of autonomous driving</a:t>
            </a:r>
            <a:endParaRPr/>
          </a:p>
          <a:p>
            <a:pPr indent="0" lvl="0" marL="0" rtl="0" algn="l">
              <a:lnSpc>
                <a:spcPct val="114000"/>
              </a:lnSpc>
              <a:spcBef>
                <a:spcPts val="0"/>
              </a:spcBef>
              <a:spcAft>
                <a:spcPts val="0"/>
              </a:spcAft>
              <a:buNone/>
            </a:pPr>
            <a:r>
              <a:rPr lang="de-DE"/>
              <a:t>These datasets can be divided based on the perspective as vehicular </a:t>
            </a:r>
            <a:r>
              <a:rPr lang="de-DE"/>
              <a:t>infrastructure</a:t>
            </a:r>
            <a:r>
              <a:rPr lang="de-DE"/>
              <a:t> of V2X dataset.</a:t>
            </a:r>
            <a:endParaRPr/>
          </a:p>
          <a:p>
            <a:pPr indent="0" lvl="0" marL="0" rtl="0" algn="l">
              <a:lnSpc>
                <a:spcPct val="114000"/>
              </a:lnSpc>
              <a:spcBef>
                <a:spcPts val="0"/>
              </a:spcBef>
              <a:spcAft>
                <a:spcPts val="0"/>
              </a:spcAft>
              <a:buNone/>
            </a:pPr>
            <a:r>
              <a:rPr lang="de-DE"/>
              <a:t>Vehicular datasets are quite common, like …., and these are larger in size with more annotation.</a:t>
            </a:r>
            <a:endParaRPr/>
          </a:p>
          <a:p>
            <a:pPr indent="0" lvl="0" marL="0" rtl="0" algn="l">
              <a:lnSpc>
                <a:spcPct val="114000"/>
              </a:lnSpc>
              <a:spcBef>
                <a:spcPts val="0"/>
              </a:spcBef>
              <a:spcAft>
                <a:spcPts val="0"/>
              </a:spcAft>
              <a:buNone/>
            </a:pPr>
            <a:r>
              <a:rPr lang="de-DE"/>
              <a:t>Infrastructure datasets are less common due to the complexities of building RSUs.. These are also smaller in size</a:t>
            </a:r>
            <a:r>
              <a:rPr lang="de-DE"/>
              <a:t>...</a:t>
            </a:r>
            <a:endParaRPr/>
          </a:p>
          <a:p>
            <a:pPr indent="0" lvl="0" marL="0" rtl="0" algn="l">
              <a:lnSpc>
                <a:spcPct val="114000"/>
              </a:lnSpc>
              <a:spcBef>
                <a:spcPts val="0"/>
              </a:spcBef>
              <a:spcAft>
                <a:spcPts val="0"/>
              </a:spcAft>
              <a:buNone/>
            </a:pPr>
            <a:r>
              <a:rPr lang="de-DE"/>
              <a:t>Cooperative datasets use data from multiple perspectives. These are rare since the infrastructure and vehicle sensors should be in communicable distance and must </a:t>
            </a:r>
            <a:r>
              <a:rPr lang="de-DE"/>
              <a:t>perceive</a:t>
            </a:r>
            <a:r>
              <a:rPr lang="de-DE"/>
              <a:t> th same </a:t>
            </a:r>
            <a:r>
              <a:rPr lang="de-DE"/>
              <a:t>environment</a:t>
            </a:r>
            <a:r>
              <a:rPr lang="de-DE"/>
              <a:t>.</a:t>
            </a:r>
            <a:endParaRPr/>
          </a:p>
        </p:txBody>
      </p:sp>
      <p:sp>
        <p:nvSpPr>
          <p:cNvPr id="171" name="Google Shape;171;g2b21d6aa86c_0_186: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b3047502b1_0_120: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(3.5) This project uses two datasets from the TUMTraf dataset family.</a:t>
            </a:r>
            <a:endParaRPr/>
          </a:p>
          <a:p>
            <a:pPr indent="0" lvl="0" marL="0" rtl="0" algn="l">
              <a:lnSpc>
                <a:spcPct val="114000"/>
              </a:lnSpc>
              <a:spcBef>
                <a:spcPts val="0"/>
              </a:spcBef>
              <a:spcAft>
                <a:spcPts val="0"/>
              </a:spcAft>
              <a:buNone/>
            </a:pPr>
            <a:r>
              <a:rPr lang="de-DE"/>
              <a:t>The first is the cooperative dataset, taken from one set cam lidar pair on the vehicle and </a:t>
            </a:r>
            <a:endParaRPr/>
          </a:p>
          <a:p>
            <a:pPr indent="0" lvl="0" marL="0" rtl="0" algn="l">
              <a:lnSpc>
                <a:spcPct val="114000"/>
              </a:lnSpc>
              <a:spcBef>
                <a:spcPts val="0"/>
              </a:spcBef>
              <a:spcAft>
                <a:spcPts val="0"/>
              </a:spcAft>
              <a:buNone/>
            </a:pPr>
            <a:r>
              <a:t/>
            </a:r>
            <a:endParaRPr/>
          </a:p>
          <a:p>
            <a:pPr indent="0" lvl="0" marL="0" rtl="0" algn="l">
              <a:lnSpc>
                <a:spcPct val="114000"/>
              </a:lnSpc>
              <a:spcBef>
                <a:spcPts val="0"/>
              </a:spcBef>
              <a:spcAft>
                <a:spcPts val="0"/>
              </a:spcAft>
              <a:buNone/>
            </a:pPr>
            <a:r>
              <a:rPr lang="de-DE"/>
              <a:t>The Basler ace acA1920-50gc cameras with a resolution of 1920x120.</a:t>
            </a:r>
            <a:endParaRPr/>
          </a:p>
          <a:p>
            <a:pPr indent="0" lvl="0" marL="0" rtl="0" algn="l">
              <a:lnSpc>
                <a:spcPct val="114000"/>
              </a:lnSpc>
              <a:spcBef>
                <a:spcPts val="0"/>
              </a:spcBef>
              <a:spcAft>
                <a:spcPts val="0"/>
              </a:spcAft>
              <a:buClr>
                <a:schemeClr val="dk1"/>
              </a:buClr>
              <a:buSzPts val="1100"/>
              <a:buFont typeface="Arial"/>
              <a:buNone/>
            </a:pPr>
            <a:r>
              <a:rPr lang="de-DE"/>
              <a:t>The intersection contains three cameras, namely south 1, south 2, and north, with an 8mm lens, and a single camera is mounted</a:t>
            </a:r>
            <a:endParaRPr/>
          </a:p>
          <a:p>
            <a:pPr indent="0" lvl="0" marL="0" rtl="0" algn="l">
              <a:lnSpc>
                <a:spcPct val="114000"/>
              </a:lnSpc>
              <a:spcBef>
                <a:spcPts val="0"/>
              </a:spcBef>
              <a:spcAft>
                <a:spcPts val="0"/>
              </a:spcAft>
              <a:buClr>
                <a:schemeClr val="dk1"/>
              </a:buClr>
              <a:buSzPts val="1100"/>
              <a:buFont typeface="Arial"/>
              <a:buNone/>
            </a:pPr>
            <a:r>
              <a:rPr lang="de-DE"/>
              <a:t>on the vehicle with a 16 mm lens. One Ouster OS1-64 LiDARs was used on the infrastructure</a:t>
            </a:r>
            <a:endParaRPr/>
          </a:p>
          <a:p>
            <a:pPr indent="0" lvl="0" marL="0" rtl="0" algn="l">
              <a:lnSpc>
                <a:spcPct val="114000"/>
              </a:lnSpc>
              <a:spcBef>
                <a:spcPts val="0"/>
              </a:spcBef>
              <a:spcAft>
                <a:spcPts val="0"/>
              </a:spcAft>
              <a:buClr>
                <a:schemeClr val="dk1"/>
              </a:buClr>
              <a:buSzPts val="1100"/>
              <a:buFont typeface="Arial"/>
              <a:buNone/>
            </a:pPr>
            <a:r>
              <a:rPr lang="de-DE"/>
              <a:t>side, with a range of 120 m and a field of view of 360o × 45o. A Robosense RS-LiDAR-32 is</a:t>
            </a:r>
            <a:endParaRPr/>
          </a:p>
          <a:p>
            <a:pPr indent="0" lvl="0" marL="0" rtl="0" algn="l">
              <a:lnSpc>
                <a:spcPct val="114000"/>
              </a:lnSpc>
              <a:spcBef>
                <a:spcPts val="0"/>
              </a:spcBef>
              <a:spcAft>
                <a:spcPts val="0"/>
              </a:spcAft>
              <a:buClr>
                <a:schemeClr val="dk1"/>
              </a:buClr>
              <a:buSzPts val="1100"/>
              <a:buFont typeface="Arial"/>
              <a:buNone/>
            </a:pPr>
            <a:r>
              <a:rPr lang="de-DE"/>
              <a:t>mounted on the vehicle, with a range of 150 m and a field of view of 360o × 70o.</a:t>
            </a:r>
            <a:endParaRPr/>
          </a:p>
          <a:p>
            <a:pPr indent="0" lvl="0" marL="0" rtl="0" algn="l">
              <a:lnSpc>
                <a:spcPct val="114000"/>
              </a:lnSpc>
              <a:spcBef>
                <a:spcPts val="0"/>
              </a:spcBef>
              <a:spcAft>
                <a:spcPts val="0"/>
              </a:spcAft>
              <a:buNone/>
            </a:pPr>
            <a:r>
              <a:t/>
            </a:r>
            <a:endParaRPr/>
          </a:p>
        </p:txBody>
      </p:sp>
      <p:sp>
        <p:nvSpPr>
          <p:cNvPr id="179" name="Google Shape;179;g2b3047502b1_0_120: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b21d6aa86c_0_246:notes"/>
          <p:cNvSpPr txBox="1"/>
          <p:nvPr>
            <p:ph idx="1" type="body"/>
          </p:nvPr>
        </p:nvSpPr>
        <p:spPr>
          <a:xfrm>
            <a:off x="992506" y="3166309"/>
            <a:ext cx="7940100" cy="2999700"/>
          </a:xfrm>
          <a:prstGeom prst="rect">
            <a:avLst/>
          </a:prstGeom>
        </p:spPr>
        <p:txBody>
          <a:bodyPr anchorCtr="0" anchor="t" bIns="45350" lIns="90700" spcFirstLastPara="1" rIns="90700" wrap="square" tIns="45350">
            <a:noAutofit/>
          </a:bodyPr>
          <a:lstStyle/>
          <a:p>
            <a:pPr indent="0" lvl="0" marL="0" rtl="0" algn="l">
              <a:lnSpc>
                <a:spcPct val="114000"/>
              </a:lnSpc>
              <a:spcBef>
                <a:spcPts val="0"/>
              </a:spcBef>
              <a:spcAft>
                <a:spcPts val="0"/>
              </a:spcAft>
              <a:buNone/>
            </a:pPr>
            <a:r>
              <a:rPr lang="de-DE"/>
              <a:t>(4.5) </a:t>
            </a:r>
            <a:r>
              <a:rPr lang="de-DE"/>
              <a:t>Next looking at the </a:t>
            </a:r>
            <a:r>
              <a:rPr lang="de-DE"/>
              <a:t>Prior works in 3d Object </a:t>
            </a:r>
            <a:r>
              <a:rPr lang="de-DE"/>
              <a:t>detection</a:t>
            </a:r>
            <a:r>
              <a:rPr lang="de-DE"/>
              <a:t>, these can be </a:t>
            </a:r>
            <a:r>
              <a:rPr lang="de-DE"/>
              <a:t>divided based on the sensors used and the viewpoints.</a:t>
            </a:r>
            <a:endParaRPr/>
          </a:p>
          <a:p>
            <a:pPr indent="0" lvl="0" marL="0" rtl="0" algn="l">
              <a:lnSpc>
                <a:spcPct val="114000"/>
              </a:lnSpc>
              <a:spcBef>
                <a:spcPts val="0"/>
              </a:spcBef>
              <a:spcAft>
                <a:spcPts val="0"/>
              </a:spcAft>
              <a:buNone/>
            </a:pPr>
            <a:r>
              <a:rPr lang="de-DE"/>
              <a:t>Cameras and Lidars are the most common types of sensors used for data collection. In this way, the models can use either cameras or point cloud data data or both together for object detection.</a:t>
            </a:r>
            <a:endParaRPr/>
          </a:p>
          <a:p>
            <a:pPr indent="0" lvl="0" marL="0" rtl="0" algn="l">
              <a:lnSpc>
                <a:spcPct val="114000"/>
              </a:lnSpc>
              <a:spcBef>
                <a:spcPts val="0"/>
              </a:spcBef>
              <a:spcAft>
                <a:spcPts val="0"/>
              </a:spcAft>
              <a:buNone/>
            </a:pPr>
            <a:r>
              <a:rPr lang="de-DE"/>
              <a:t>Initial works were based on camera, due to the cost, but LiDAR became popular later and outperformed cameras, specially due to their robustness.</a:t>
            </a:r>
            <a:endParaRPr/>
          </a:p>
          <a:p>
            <a:pPr indent="0" lvl="0" marL="0" rtl="0" algn="l">
              <a:lnSpc>
                <a:spcPct val="114000"/>
              </a:lnSpc>
              <a:spcBef>
                <a:spcPts val="0"/>
              </a:spcBef>
              <a:spcAft>
                <a:spcPts val="0"/>
              </a:spcAft>
              <a:buNone/>
            </a:pPr>
            <a:r>
              <a:rPr lang="de-DE"/>
              <a:t>However, most recently fusion model which fuse both camera and LiDAR data have become popular since the sensors complement each other.</a:t>
            </a:r>
            <a:endParaRPr/>
          </a:p>
        </p:txBody>
      </p:sp>
      <p:sp>
        <p:nvSpPr>
          <p:cNvPr id="189" name="Google Shape;189;g2b21d6aa86c_0_246:notes"/>
          <p:cNvSpPr/>
          <p:nvPr>
            <p:ph idx="2" type="sldImg"/>
          </p:nvPr>
        </p:nvSpPr>
        <p:spPr>
          <a:xfrm>
            <a:off x="2740025" y="500063"/>
            <a:ext cx="4445100" cy="2500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rt">
  <p:cSld name="Start">
    <p:spTree>
      <p:nvGrpSpPr>
        <p:cNvPr id="13" name="Shape 13"/>
        <p:cNvGrpSpPr/>
        <p:nvPr/>
      </p:nvGrpSpPr>
      <p:grpSpPr>
        <a:xfrm>
          <a:off x="0" y="0"/>
          <a:ext cx="0" cy="0"/>
          <a:chOff x="0" y="0"/>
          <a:chExt cx="0" cy="0"/>
        </a:xfrm>
      </p:grpSpPr>
      <p:sp>
        <p:nvSpPr>
          <p:cNvPr id="14" name="Google Shape;14;p2"/>
          <p:cNvSpPr txBox="1"/>
          <p:nvPr>
            <p:ph type="title"/>
          </p:nvPr>
        </p:nvSpPr>
        <p:spPr>
          <a:xfrm>
            <a:off x="319090" y="972000"/>
            <a:ext cx="8508999" cy="383381"/>
          </a:xfrm>
          <a:prstGeom prst="rect">
            <a:avLst/>
          </a:prstGeom>
          <a:noFill/>
          <a:ln>
            <a:noFill/>
          </a:ln>
        </p:spPr>
        <p:txBody>
          <a:bodyPr anchorCtr="0" anchor="t" bIns="0" lIns="0" spcFirstLastPara="1" rIns="0" wrap="square" tIns="0">
            <a:noAutofit/>
          </a:bodyPr>
          <a:lstStyle>
            <a:lvl1pPr lvl="0" marR="0" rtl="0" algn="l">
              <a:lnSpc>
                <a:spcPct val="128000"/>
              </a:lnSpc>
              <a:spcBef>
                <a:spcPts val="0"/>
              </a:spcBef>
              <a:spcAft>
                <a:spcPts val="0"/>
              </a:spcAft>
              <a:buSzPts val="1400"/>
              <a:buNone/>
              <a:defRPr b="0" i="0" sz="2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2000" u="none" cap="none" strike="noStrike">
                <a:solidFill>
                  <a:schemeClr val="dk2"/>
                </a:solidFill>
                <a:latin typeface="Arial"/>
                <a:ea typeface="Arial"/>
                <a:cs typeface="Arial"/>
                <a:sym typeface="Arial"/>
              </a:defRPr>
            </a:lvl2pPr>
            <a:lvl3pPr lvl="2" marR="0" rtl="0" algn="l">
              <a:spcBef>
                <a:spcPts val="0"/>
              </a:spcBef>
              <a:spcAft>
                <a:spcPts val="0"/>
              </a:spcAft>
              <a:buSzPts val="1400"/>
              <a:buNone/>
              <a:defRPr b="1" i="0" sz="2000" u="none" cap="none" strike="noStrike">
                <a:solidFill>
                  <a:schemeClr val="dk2"/>
                </a:solidFill>
                <a:latin typeface="Arial"/>
                <a:ea typeface="Arial"/>
                <a:cs typeface="Arial"/>
                <a:sym typeface="Arial"/>
              </a:defRPr>
            </a:lvl3pPr>
            <a:lvl4pPr lvl="3" marR="0" rtl="0" algn="l">
              <a:spcBef>
                <a:spcPts val="0"/>
              </a:spcBef>
              <a:spcAft>
                <a:spcPts val="0"/>
              </a:spcAft>
              <a:buSzPts val="1400"/>
              <a:buNone/>
              <a:defRPr b="1" i="0" sz="2000" u="none" cap="none" strike="noStrike">
                <a:solidFill>
                  <a:schemeClr val="dk2"/>
                </a:solidFill>
                <a:latin typeface="Arial"/>
                <a:ea typeface="Arial"/>
                <a:cs typeface="Arial"/>
                <a:sym typeface="Arial"/>
              </a:defRPr>
            </a:lvl4pPr>
            <a:lvl5pPr lvl="4" marR="0" rtl="0" algn="l">
              <a:spcBef>
                <a:spcPts val="0"/>
              </a:spcBef>
              <a:spcAft>
                <a:spcPts val="0"/>
              </a:spcAft>
              <a:buSzPts val="1400"/>
              <a:buNone/>
              <a:defRPr b="1" i="0" sz="2000" u="none" cap="none" strike="noStrike">
                <a:solidFill>
                  <a:schemeClr val="dk2"/>
                </a:solidFill>
                <a:latin typeface="Arial"/>
                <a:ea typeface="Arial"/>
                <a:cs typeface="Arial"/>
                <a:sym typeface="Arial"/>
              </a:defRPr>
            </a:lvl5pPr>
            <a:lvl6pPr lvl="5" marR="0" rtl="0" algn="l">
              <a:spcBef>
                <a:spcPts val="0"/>
              </a:spcBef>
              <a:spcAft>
                <a:spcPts val="0"/>
              </a:spcAft>
              <a:buSzPts val="1400"/>
              <a:buNone/>
              <a:defRPr b="1" i="0" sz="2000" u="none" cap="none" strike="noStrike">
                <a:solidFill>
                  <a:schemeClr val="dk2"/>
                </a:solidFill>
                <a:latin typeface="Arial"/>
                <a:ea typeface="Arial"/>
                <a:cs typeface="Arial"/>
                <a:sym typeface="Arial"/>
              </a:defRPr>
            </a:lvl6pPr>
            <a:lvl7pPr lvl="6" marR="0" rtl="0" algn="l">
              <a:spcBef>
                <a:spcPts val="0"/>
              </a:spcBef>
              <a:spcAft>
                <a:spcPts val="0"/>
              </a:spcAft>
              <a:buSzPts val="1400"/>
              <a:buNone/>
              <a:defRPr b="1" i="0" sz="2000" u="none" cap="none" strike="noStrike">
                <a:solidFill>
                  <a:schemeClr val="dk2"/>
                </a:solidFill>
                <a:latin typeface="Arial"/>
                <a:ea typeface="Arial"/>
                <a:cs typeface="Arial"/>
                <a:sym typeface="Arial"/>
              </a:defRPr>
            </a:lvl7pPr>
            <a:lvl8pPr lvl="7" marR="0" rtl="0" algn="l">
              <a:spcBef>
                <a:spcPts val="0"/>
              </a:spcBef>
              <a:spcAft>
                <a:spcPts val="0"/>
              </a:spcAft>
              <a:buSzPts val="1400"/>
              <a:buNone/>
              <a:defRPr b="1" i="0" sz="2000" u="none" cap="none" strike="noStrike">
                <a:solidFill>
                  <a:schemeClr val="dk2"/>
                </a:solidFill>
                <a:latin typeface="Arial"/>
                <a:ea typeface="Arial"/>
                <a:cs typeface="Arial"/>
                <a:sym typeface="Arial"/>
              </a:defRPr>
            </a:lvl8pPr>
            <a:lvl9pPr lvl="8" marR="0" rtl="0" algn="l">
              <a:spcBef>
                <a:spcPts val="0"/>
              </a:spcBef>
              <a:spcAft>
                <a:spcPts val="0"/>
              </a:spcAft>
              <a:buSzPts val="1400"/>
              <a:buNone/>
              <a:defRPr b="1" i="0" sz="2000" u="none" cap="none" strike="noStrike">
                <a:solidFill>
                  <a:schemeClr val="dk2"/>
                </a:solidFill>
                <a:latin typeface="Arial"/>
                <a:ea typeface="Arial"/>
                <a:cs typeface="Arial"/>
                <a:sym typeface="Arial"/>
              </a:defRPr>
            </a:lvl9pPr>
          </a:lstStyle>
          <a:p/>
        </p:txBody>
      </p:sp>
      <p:sp>
        <p:nvSpPr>
          <p:cNvPr id="15" name="Google Shape;15;p2"/>
          <p:cNvSpPr txBox="1"/>
          <p:nvPr>
            <p:ph idx="1" type="body"/>
          </p:nvPr>
        </p:nvSpPr>
        <p:spPr>
          <a:xfrm>
            <a:off x="319088" y="1484040"/>
            <a:ext cx="8508999" cy="955594"/>
          </a:xfrm>
          <a:prstGeom prst="rect">
            <a:avLst/>
          </a:prstGeom>
          <a:noFill/>
          <a:ln>
            <a:noFill/>
          </a:ln>
        </p:spPr>
        <p:txBody>
          <a:bodyPr anchorCtr="0" anchor="t" bIns="0" lIns="0" spcFirstLastPara="1" rIns="0" wrap="square" tIns="0">
            <a:noAutofit/>
          </a:bodyPr>
          <a:lstStyle>
            <a:lvl1pPr indent="-228600" lvl="0" marL="457200" marR="0" rtl="0" algn="l">
              <a:lnSpc>
                <a:spcPct val="150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30200" lvl="1" marL="914400" marR="0" rtl="0" algn="l">
              <a:lnSpc>
                <a:spcPct val="10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6" name="Google Shape;16;p2"/>
          <p:cNvSpPr/>
          <p:nvPr/>
        </p:nvSpPr>
        <p:spPr>
          <a:xfrm>
            <a:off x="8347635" y="4806203"/>
            <a:ext cx="575236" cy="268941"/>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2000"/>
              <a:buFont typeface="Arial"/>
              <a:buNone/>
            </a:pPr>
            <a:r>
              <a:t/>
            </a:r>
            <a:endParaRPr b="0" i="0" sz="2000" u="none" cap="none" strike="noStrike">
              <a:solidFill>
                <a:schemeClr val="dk1"/>
              </a:solidFill>
              <a:latin typeface="Arial"/>
              <a:ea typeface="Arial"/>
              <a:cs typeface="Arial"/>
              <a:sym typeface="Arial"/>
            </a:endParaRPr>
          </a:p>
        </p:txBody>
      </p:sp>
      <p:sp>
        <p:nvSpPr>
          <p:cNvPr id="17" name="Google Shape;17;p2"/>
          <p:cNvSpPr txBox="1"/>
          <p:nvPr>
            <p:ph idx="12" type="sldNum"/>
          </p:nvPr>
        </p:nvSpPr>
        <p:spPr>
          <a:xfrm>
            <a:off x="6774934" y="4854985"/>
            <a:ext cx="2052000" cy="273844"/>
          </a:xfrm>
          <a:prstGeom prst="rect">
            <a:avLst/>
          </a:prstGeom>
          <a:noFill/>
          <a:ln>
            <a:noFill/>
          </a:ln>
        </p:spPr>
        <p:txBody>
          <a:bodyPr anchorCtr="0" anchor="ctr" bIns="45700" lIns="0" spcFirstLastPara="1" rIns="0"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de-DE"/>
              <a:t>‹#›</a:t>
            </a:fld>
            <a:endParaRPr/>
          </a:p>
        </p:txBody>
      </p:sp>
      <p:sp>
        <p:nvSpPr>
          <p:cNvPr id="18" name="Google Shape;18;p2"/>
          <p:cNvSpPr txBox="1"/>
          <p:nvPr>
            <p:ph idx="11" type="ftr"/>
          </p:nvPr>
        </p:nvSpPr>
        <p:spPr>
          <a:xfrm>
            <a:off x="311162" y="4854985"/>
            <a:ext cx="7829538" cy="288515"/>
          </a:xfrm>
          <a:prstGeom prst="rect">
            <a:avLst/>
          </a:prstGeom>
          <a:noFill/>
          <a:ln>
            <a:noFill/>
          </a:ln>
        </p:spPr>
        <p:txBody>
          <a:bodyPr anchorCtr="0" anchor="ctr" bIns="45700" lIns="0" spcFirstLastPara="1" rIns="0"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6" name="Shape 76"/>
        <p:cNvGrpSpPr/>
        <p:nvPr/>
      </p:nvGrpSpPr>
      <p:grpSpPr>
        <a:xfrm>
          <a:off x="0" y="0"/>
          <a:ext cx="0" cy="0"/>
          <a:chOff x="0" y="0"/>
          <a:chExt cx="0" cy="0"/>
        </a:xfrm>
      </p:grpSpPr>
      <p:sp>
        <p:nvSpPr>
          <p:cNvPr id="77" name="Google Shape;77;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8" name="Google Shape;78;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9" name="Google Shape;79;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0" name="Shape 80"/>
        <p:cNvGrpSpPr/>
        <p:nvPr/>
      </p:nvGrpSpPr>
      <p:grpSpPr>
        <a:xfrm>
          <a:off x="0" y="0"/>
          <a:ext cx="0" cy="0"/>
          <a:chOff x="0" y="0"/>
          <a:chExt cx="0" cy="0"/>
        </a:xfrm>
      </p:grpSpPr>
      <p:sp>
        <p:nvSpPr>
          <p:cNvPr id="81" name="Google Shape;81;p1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2" name="Google Shape;82;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3" name="Shape 83"/>
        <p:cNvGrpSpPr/>
        <p:nvPr/>
      </p:nvGrpSpPr>
      <p:grpSpPr>
        <a:xfrm>
          <a:off x="0" y="0"/>
          <a:ext cx="0" cy="0"/>
          <a:chOff x="0" y="0"/>
          <a:chExt cx="0" cy="0"/>
        </a:xfrm>
      </p:grpSpPr>
      <p:sp>
        <p:nvSpPr>
          <p:cNvPr id="84" name="Google Shape;84;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5" name="Google Shape;85;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6" name="Google Shape;8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7" name="Shape 87"/>
        <p:cNvGrpSpPr/>
        <p:nvPr/>
      </p:nvGrpSpPr>
      <p:grpSpPr>
        <a:xfrm>
          <a:off x="0" y="0"/>
          <a:ext cx="0" cy="0"/>
          <a:chOff x="0" y="0"/>
          <a:chExt cx="0" cy="0"/>
        </a:xfrm>
      </p:grpSpPr>
      <p:sp>
        <p:nvSpPr>
          <p:cNvPr id="88" name="Google Shape;88;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1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0" name="Google Shape;90;p1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1" name="Google Shape;91;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4" name="Google Shape;94;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5" name="Shape 95"/>
        <p:cNvGrpSpPr/>
        <p:nvPr/>
      </p:nvGrpSpPr>
      <p:grpSpPr>
        <a:xfrm>
          <a:off x="0" y="0"/>
          <a:ext cx="0" cy="0"/>
          <a:chOff x="0" y="0"/>
          <a:chExt cx="0" cy="0"/>
        </a:xfrm>
      </p:grpSpPr>
      <p:sp>
        <p:nvSpPr>
          <p:cNvPr id="96" name="Google Shape;96;p18"/>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 name="Google Shape;97;p18"/>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8" name="Google Shape;98;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9" name="Shape 99"/>
        <p:cNvGrpSpPr/>
        <p:nvPr/>
      </p:nvGrpSpPr>
      <p:grpSpPr>
        <a:xfrm>
          <a:off x="0" y="0"/>
          <a:ext cx="0" cy="0"/>
          <a:chOff x="0" y="0"/>
          <a:chExt cx="0" cy="0"/>
        </a:xfrm>
      </p:grpSpPr>
      <p:sp>
        <p:nvSpPr>
          <p:cNvPr id="100" name="Google Shape;100;p19"/>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1" name="Google Shape;10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2" name="Shape 102"/>
        <p:cNvGrpSpPr/>
        <p:nvPr/>
      </p:nvGrpSpPr>
      <p:grpSpPr>
        <a:xfrm>
          <a:off x="0" y="0"/>
          <a:ext cx="0" cy="0"/>
          <a:chOff x="0" y="0"/>
          <a:chExt cx="0" cy="0"/>
        </a:xfrm>
      </p:grpSpPr>
      <p:sp>
        <p:nvSpPr>
          <p:cNvPr id="103" name="Google Shape;103;p2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0"/>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5" name="Google Shape;105;p20"/>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6" name="Google Shape;106;p20"/>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07" name="Google Shape;107;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 name="Shape 108"/>
        <p:cNvGrpSpPr/>
        <p:nvPr/>
      </p:nvGrpSpPr>
      <p:grpSpPr>
        <a:xfrm>
          <a:off x="0" y="0"/>
          <a:ext cx="0" cy="0"/>
          <a:chOff x="0" y="0"/>
          <a:chExt cx="0" cy="0"/>
        </a:xfrm>
      </p:grpSpPr>
      <p:sp>
        <p:nvSpPr>
          <p:cNvPr id="109" name="Google Shape;109;p21"/>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10" name="Google Shape;110;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1" name="Shape 111"/>
        <p:cNvGrpSpPr/>
        <p:nvPr/>
      </p:nvGrpSpPr>
      <p:grpSpPr>
        <a:xfrm>
          <a:off x="0" y="0"/>
          <a:ext cx="0" cy="0"/>
          <a:chOff x="0" y="0"/>
          <a:chExt cx="0" cy="0"/>
        </a:xfrm>
      </p:grpSpPr>
      <p:sp>
        <p:nvSpPr>
          <p:cNvPr id="112" name="Google Shape;112;p2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3" name="Google Shape;113;p22"/>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14" name="Google Shape;114;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halt">
  <p:cSld name="Inhalt">
    <p:spTree>
      <p:nvGrpSpPr>
        <p:cNvPr id="23" name="Shape 23"/>
        <p:cNvGrpSpPr/>
        <p:nvPr/>
      </p:nvGrpSpPr>
      <p:grpSpPr>
        <a:xfrm>
          <a:off x="0" y="0"/>
          <a:ext cx="0" cy="0"/>
          <a:chOff x="0" y="0"/>
          <a:chExt cx="0" cy="0"/>
        </a:xfrm>
      </p:grpSpPr>
      <p:sp>
        <p:nvSpPr>
          <p:cNvPr id="24" name="Google Shape;24;p4"/>
          <p:cNvSpPr txBox="1"/>
          <p:nvPr>
            <p:ph idx="1" type="body"/>
          </p:nvPr>
        </p:nvSpPr>
        <p:spPr>
          <a:xfrm>
            <a:off x="319090" y="1600200"/>
            <a:ext cx="8508900" cy="3095700"/>
          </a:xfrm>
          <a:prstGeom prst="rect">
            <a:avLst/>
          </a:prstGeom>
          <a:noFill/>
          <a:ln>
            <a:noFill/>
          </a:ln>
        </p:spPr>
        <p:txBody>
          <a:bodyPr anchorCtr="0" anchor="t" bIns="0" lIns="0" spcFirstLastPara="1" rIns="0" wrap="square" tIns="0">
            <a:noAutofit/>
          </a:bodyPr>
          <a:lstStyle>
            <a:lvl1pPr indent="-228600" lvl="0" marL="457200" marR="0" rtl="0" algn="l">
              <a:lnSpc>
                <a:spcPct val="114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17500" lvl="1" marL="914400" marR="0" rtl="0" algn="l">
              <a:lnSpc>
                <a:spcPct val="114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5" name="Google Shape;25;p4"/>
          <p:cNvSpPr txBox="1"/>
          <p:nvPr>
            <p:ph type="title"/>
          </p:nvPr>
        </p:nvSpPr>
        <p:spPr>
          <a:xfrm>
            <a:off x="319090" y="972000"/>
            <a:ext cx="8508999" cy="410369"/>
          </a:xfrm>
          <a:prstGeom prst="rect">
            <a:avLst/>
          </a:prstGeom>
          <a:noFill/>
          <a:ln>
            <a:noFill/>
          </a:ln>
        </p:spPr>
        <p:txBody>
          <a:bodyPr anchorCtr="0" anchor="t" bIns="0" lIns="0" spcFirstLastPara="1" rIns="0" wrap="square" tIns="0">
            <a:spAutoFit/>
          </a:bodyPr>
          <a:lstStyle>
            <a:lvl1pPr lvl="0" marR="0" rtl="0" algn="l">
              <a:lnSpc>
                <a:spcPct val="128000"/>
              </a:lnSpc>
              <a:spcBef>
                <a:spcPts val="0"/>
              </a:spcBef>
              <a:spcAft>
                <a:spcPts val="0"/>
              </a:spcAft>
              <a:buSzPts val="1400"/>
              <a:buNone/>
              <a:defRPr b="0" i="0" sz="2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2000" u="none" cap="none" strike="noStrike">
                <a:solidFill>
                  <a:schemeClr val="dk2"/>
                </a:solidFill>
                <a:latin typeface="Arial"/>
                <a:ea typeface="Arial"/>
                <a:cs typeface="Arial"/>
                <a:sym typeface="Arial"/>
              </a:defRPr>
            </a:lvl2pPr>
            <a:lvl3pPr lvl="2" marR="0" rtl="0" algn="l">
              <a:spcBef>
                <a:spcPts val="0"/>
              </a:spcBef>
              <a:spcAft>
                <a:spcPts val="0"/>
              </a:spcAft>
              <a:buSzPts val="1400"/>
              <a:buNone/>
              <a:defRPr b="1" i="0" sz="2000" u="none" cap="none" strike="noStrike">
                <a:solidFill>
                  <a:schemeClr val="dk2"/>
                </a:solidFill>
                <a:latin typeface="Arial"/>
                <a:ea typeface="Arial"/>
                <a:cs typeface="Arial"/>
                <a:sym typeface="Arial"/>
              </a:defRPr>
            </a:lvl3pPr>
            <a:lvl4pPr lvl="3" marR="0" rtl="0" algn="l">
              <a:spcBef>
                <a:spcPts val="0"/>
              </a:spcBef>
              <a:spcAft>
                <a:spcPts val="0"/>
              </a:spcAft>
              <a:buSzPts val="1400"/>
              <a:buNone/>
              <a:defRPr b="1" i="0" sz="2000" u="none" cap="none" strike="noStrike">
                <a:solidFill>
                  <a:schemeClr val="dk2"/>
                </a:solidFill>
                <a:latin typeface="Arial"/>
                <a:ea typeface="Arial"/>
                <a:cs typeface="Arial"/>
                <a:sym typeface="Arial"/>
              </a:defRPr>
            </a:lvl4pPr>
            <a:lvl5pPr lvl="4" marR="0" rtl="0" algn="l">
              <a:spcBef>
                <a:spcPts val="0"/>
              </a:spcBef>
              <a:spcAft>
                <a:spcPts val="0"/>
              </a:spcAft>
              <a:buSzPts val="1400"/>
              <a:buNone/>
              <a:defRPr b="1" i="0" sz="2000" u="none" cap="none" strike="noStrike">
                <a:solidFill>
                  <a:schemeClr val="dk2"/>
                </a:solidFill>
                <a:latin typeface="Arial"/>
                <a:ea typeface="Arial"/>
                <a:cs typeface="Arial"/>
                <a:sym typeface="Arial"/>
              </a:defRPr>
            </a:lvl5pPr>
            <a:lvl6pPr lvl="5" marR="0" rtl="0" algn="l">
              <a:spcBef>
                <a:spcPts val="0"/>
              </a:spcBef>
              <a:spcAft>
                <a:spcPts val="0"/>
              </a:spcAft>
              <a:buSzPts val="1400"/>
              <a:buNone/>
              <a:defRPr b="1" i="0" sz="2000" u="none" cap="none" strike="noStrike">
                <a:solidFill>
                  <a:schemeClr val="dk2"/>
                </a:solidFill>
                <a:latin typeface="Arial"/>
                <a:ea typeface="Arial"/>
                <a:cs typeface="Arial"/>
                <a:sym typeface="Arial"/>
              </a:defRPr>
            </a:lvl6pPr>
            <a:lvl7pPr lvl="6" marR="0" rtl="0" algn="l">
              <a:spcBef>
                <a:spcPts val="0"/>
              </a:spcBef>
              <a:spcAft>
                <a:spcPts val="0"/>
              </a:spcAft>
              <a:buSzPts val="1400"/>
              <a:buNone/>
              <a:defRPr b="1" i="0" sz="2000" u="none" cap="none" strike="noStrike">
                <a:solidFill>
                  <a:schemeClr val="dk2"/>
                </a:solidFill>
                <a:latin typeface="Arial"/>
                <a:ea typeface="Arial"/>
                <a:cs typeface="Arial"/>
                <a:sym typeface="Arial"/>
              </a:defRPr>
            </a:lvl7pPr>
            <a:lvl8pPr lvl="7" marR="0" rtl="0" algn="l">
              <a:spcBef>
                <a:spcPts val="0"/>
              </a:spcBef>
              <a:spcAft>
                <a:spcPts val="0"/>
              </a:spcAft>
              <a:buSzPts val="1400"/>
              <a:buNone/>
              <a:defRPr b="1" i="0" sz="2000" u="none" cap="none" strike="noStrike">
                <a:solidFill>
                  <a:schemeClr val="dk2"/>
                </a:solidFill>
                <a:latin typeface="Arial"/>
                <a:ea typeface="Arial"/>
                <a:cs typeface="Arial"/>
                <a:sym typeface="Arial"/>
              </a:defRPr>
            </a:lvl8pPr>
            <a:lvl9pPr lvl="8" marR="0" rtl="0" algn="l">
              <a:spcBef>
                <a:spcPts val="0"/>
              </a:spcBef>
              <a:spcAft>
                <a:spcPts val="0"/>
              </a:spcAft>
              <a:buSzPts val="1400"/>
              <a:buNone/>
              <a:defRPr b="1" i="0" sz="2000" u="none" cap="none" strike="noStrike">
                <a:solidFill>
                  <a:schemeClr val="dk2"/>
                </a:solidFill>
                <a:latin typeface="Arial"/>
                <a:ea typeface="Arial"/>
                <a:cs typeface="Arial"/>
                <a:sym typeface="Arial"/>
              </a:defRPr>
            </a:lvl9pPr>
          </a:lstStyle>
          <a:p/>
        </p:txBody>
      </p:sp>
      <p:sp>
        <p:nvSpPr>
          <p:cNvPr id="26" name="Google Shape;26;p4"/>
          <p:cNvSpPr txBox="1"/>
          <p:nvPr>
            <p:ph idx="12" type="sldNum"/>
          </p:nvPr>
        </p:nvSpPr>
        <p:spPr>
          <a:xfrm>
            <a:off x="6774934" y="4854985"/>
            <a:ext cx="2052074" cy="273844"/>
          </a:xfrm>
          <a:prstGeom prst="rect">
            <a:avLst/>
          </a:prstGeom>
          <a:noFill/>
          <a:ln>
            <a:noFill/>
          </a:ln>
        </p:spPr>
        <p:txBody>
          <a:bodyPr anchorCtr="0" anchor="ctr" bIns="45700" lIns="0" spcFirstLastPara="1" rIns="0"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de-DE"/>
              <a:t>‹#›</a:t>
            </a:fld>
            <a:endParaRPr/>
          </a:p>
        </p:txBody>
      </p:sp>
      <p:sp>
        <p:nvSpPr>
          <p:cNvPr id="27" name="Google Shape;27;p4"/>
          <p:cNvSpPr txBox="1"/>
          <p:nvPr>
            <p:ph idx="11" type="ftr"/>
          </p:nvPr>
        </p:nvSpPr>
        <p:spPr>
          <a:xfrm>
            <a:off x="311162" y="4854985"/>
            <a:ext cx="6464280" cy="273844"/>
          </a:xfrm>
          <a:prstGeom prst="rect">
            <a:avLst/>
          </a:prstGeom>
          <a:noFill/>
          <a:ln>
            <a:noFill/>
          </a:ln>
        </p:spPr>
        <p:txBody>
          <a:bodyPr anchorCtr="0" anchor="ctr" bIns="45700" lIns="0" spcFirstLastPara="1" rIns="0"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5" name="Shape 115"/>
        <p:cNvGrpSpPr/>
        <p:nvPr/>
      </p:nvGrpSpPr>
      <p:grpSpPr>
        <a:xfrm>
          <a:off x="0" y="0"/>
          <a:ext cx="0" cy="0"/>
          <a:chOff x="0" y="0"/>
          <a:chExt cx="0" cy="0"/>
        </a:xfrm>
      </p:grpSpPr>
      <p:sp>
        <p:nvSpPr>
          <p:cNvPr id="116" name="Google Shape;116;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ei Inhalte + Text">
  <p:cSld name="Zwei Inhalte + Text">
    <p:spTree>
      <p:nvGrpSpPr>
        <p:cNvPr id="28" name="Shape 28"/>
        <p:cNvGrpSpPr/>
        <p:nvPr/>
      </p:nvGrpSpPr>
      <p:grpSpPr>
        <a:xfrm>
          <a:off x="0" y="0"/>
          <a:ext cx="0" cy="0"/>
          <a:chOff x="0" y="0"/>
          <a:chExt cx="0" cy="0"/>
        </a:xfrm>
      </p:grpSpPr>
      <p:sp>
        <p:nvSpPr>
          <p:cNvPr id="29" name="Google Shape;29;p5"/>
          <p:cNvSpPr txBox="1"/>
          <p:nvPr>
            <p:ph idx="1" type="body"/>
          </p:nvPr>
        </p:nvSpPr>
        <p:spPr>
          <a:xfrm>
            <a:off x="319090" y="1600200"/>
            <a:ext cx="8508999" cy="495780"/>
          </a:xfrm>
          <a:prstGeom prst="rect">
            <a:avLst/>
          </a:prstGeom>
          <a:noFill/>
          <a:ln>
            <a:noFill/>
          </a:ln>
        </p:spPr>
        <p:txBody>
          <a:bodyPr anchorCtr="0" anchor="t" bIns="0" lIns="0" spcFirstLastPara="1" rIns="0" wrap="square" tIns="0">
            <a:noAutofit/>
          </a:bodyPr>
          <a:lstStyle>
            <a:lvl1pPr indent="-228600" lvl="0" marL="457200" marR="0" rtl="0" algn="l">
              <a:lnSpc>
                <a:spcPct val="114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30200" lvl="1" marL="914400" marR="0" rtl="0" algn="l">
              <a:lnSpc>
                <a:spcPct val="10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30" name="Google Shape;30;p5"/>
          <p:cNvSpPr txBox="1"/>
          <p:nvPr>
            <p:ph type="title"/>
          </p:nvPr>
        </p:nvSpPr>
        <p:spPr>
          <a:xfrm>
            <a:off x="319090" y="972000"/>
            <a:ext cx="8508999" cy="410369"/>
          </a:xfrm>
          <a:prstGeom prst="rect">
            <a:avLst/>
          </a:prstGeom>
          <a:noFill/>
          <a:ln>
            <a:noFill/>
          </a:ln>
        </p:spPr>
        <p:txBody>
          <a:bodyPr anchorCtr="0" anchor="t" bIns="0" lIns="0" spcFirstLastPara="1" rIns="0" wrap="square" tIns="0">
            <a:spAutoFit/>
          </a:bodyPr>
          <a:lstStyle>
            <a:lvl1pPr lvl="0" marR="0" rtl="0" algn="l">
              <a:lnSpc>
                <a:spcPct val="128000"/>
              </a:lnSpc>
              <a:spcBef>
                <a:spcPts val="0"/>
              </a:spcBef>
              <a:spcAft>
                <a:spcPts val="0"/>
              </a:spcAft>
              <a:buSzPts val="1400"/>
              <a:buNone/>
              <a:defRPr b="0" i="0" sz="2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2000" u="none" cap="none" strike="noStrike">
                <a:solidFill>
                  <a:schemeClr val="dk2"/>
                </a:solidFill>
                <a:latin typeface="Arial"/>
                <a:ea typeface="Arial"/>
                <a:cs typeface="Arial"/>
                <a:sym typeface="Arial"/>
              </a:defRPr>
            </a:lvl2pPr>
            <a:lvl3pPr lvl="2" marR="0" rtl="0" algn="l">
              <a:spcBef>
                <a:spcPts val="0"/>
              </a:spcBef>
              <a:spcAft>
                <a:spcPts val="0"/>
              </a:spcAft>
              <a:buSzPts val="1400"/>
              <a:buNone/>
              <a:defRPr b="1" i="0" sz="2000" u="none" cap="none" strike="noStrike">
                <a:solidFill>
                  <a:schemeClr val="dk2"/>
                </a:solidFill>
                <a:latin typeface="Arial"/>
                <a:ea typeface="Arial"/>
                <a:cs typeface="Arial"/>
                <a:sym typeface="Arial"/>
              </a:defRPr>
            </a:lvl3pPr>
            <a:lvl4pPr lvl="3" marR="0" rtl="0" algn="l">
              <a:spcBef>
                <a:spcPts val="0"/>
              </a:spcBef>
              <a:spcAft>
                <a:spcPts val="0"/>
              </a:spcAft>
              <a:buSzPts val="1400"/>
              <a:buNone/>
              <a:defRPr b="1" i="0" sz="2000" u="none" cap="none" strike="noStrike">
                <a:solidFill>
                  <a:schemeClr val="dk2"/>
                </a:solidFill>
                <a:latin typeface="Arial"/>
                <a:ea typeface="Arial"/>
                <a:cs typeface="Arial"/>
                <a:sym typeface="Arial"/>
              </a:defRPr>
            </a:lvl4pPr>
            <a:lvl5pPr lvl="4" marR="0" rtl="0" algn="l">
              <a:spcBef>
                <a:spcPts val="0"/>
              </a:spcBef>
              <a:spcAft>
                <a:spcPts val="0"/>
              </a:spcAft>
              <a:buSzPts val="1400"/>
              <a:buNone/>
              <a:defRPr b="1" i="0" sz="2000" u="none" cap="none" strike="noStrike">
                <a:solidFill>
                  <a:schemeClr val="dk2"/>
                </a:solidFill>
                <a:latin typeface="Arial"/>
                <a:ea typeface="Arial"/>
                <a:cs typeface="Arial"/>
                <a:sym typeface="Arial"/>
              </a:defRPr>
            </a:lvl5pPr>
            <a:lvl6pPr lvl="5" marR="0" rtl="0" algn="l">
              <a:spcBef>
                <a:spcPts val="0"/>
              </a:spcBef>
              <a:spcAft>
                <a:spcPts val="0"/>
              </a:spcAft>
              <a:buSzPts val="1400"/>
              <a:buNone/>
              <a:defRPr b="1" i="0" sz="2000" u="none" cap="none" strike="noStrike">
                <a:solidFill>
                  <a:schemeClr val="dk2"/>
                </a:solidFill>
                <a:latin typeface="Arial"/>
                <a:ea typeface="Arial"/>
                <a:cs typeface="Arial"/>
                <a:sym typeface="Arial"/>
              </a:defRPr>
            </a:lvl6pPr>
            <a:lvl7pPr lvl="6" marR="0" rtl="0" algn="l">
              <a:spcBef>
                <a:spcPts val="0"/>
              </a:spcBef>
              <a:spcAft>
                <a:spcPts val="0"/>
              </a:spcAft>
              <a:buSzPts val="1400"/>
              <a:buNone/>
              <a:defRPr b="1" i="0" sz="2000" u="none" cap="none" strike="noStrike">
                <a:solidFill>
                  <a:schemeClr val="dk2"/>
                </a:solidFill>
                <a:latin typeface="Arial"/>
                <a:ea typeface="Arial"/>
                <a:cs typeface="Arial"/>
                <a:sym typeface="Arial"/>
              </a:defRPr>
            </a:lvl7pPr>
            <a:lvl8pPr lvl="7" marR="0" rtl="0" algn="l">
              <a:spcBef>
                <a:spcPts val="0"/>
              </a:spcBef>
              <a:spcAft>
                <a:spcPts val="0"/>
              </a:spcAft>
              <a:buSzPts val="1400"/>
              <a:buNone/>
              <a:defRPr b="1" i="0" sz="2000" u="none" cap="none" strike="noStrike">
                <a:solidFill>
                  <a:schemeClr val="dk2"/>
                </a:solidFill>
                <a:latin typeface="Arial"/>
                <a:ea typeface="Arial"/>
                <a:cs typeface="Arial"/>
                <a:sym typeface="Arial"/>
              </a:defRPr>
            </a:lvl8pPr>
            <a:lvl9pPr lvl="8" marR="0" rtl="0" algn="l">
              <a:spcBef>
                <a:spcPts val="0"/>
              </a:spcBef>
              <a:spcAft>
                <a:spcPts val="0"/>
              </a:spcAft>
              <a:buSzPts val="1400"/>
              <a:buNone/>
              <a:defRPr b="1" i="0" sz="2000" u="none" cap="none" strike="noStrike">
                <a:solidFill>
                  <a:schemeClr val="dk2"/>
                </a:solidFill>
                <a:latin typeface="Arial"/>
                <a:ea typeface="Arial"/>
                <a:cs typeface="Arial"/>
                <a:sym typeface="Arial"/>
              </a:defRPr>
            </a:lvl9pPr>
          </a:lstStyle>
          <a:p/>
        </p:txBody>
      </p:sp>
      <p:sp>
        <p:nvSpPr>
          <p:cNvPr id="31" name="Google Shape;31;p5"/>
          <p:cNvSpPr txBox="1"/>
          <p:nvPr>
            <p:ph idx="12" type="sldNum"/>
          </p:nvPr>
        </p:nvSpPr>
        <p:spPr>
          <a:xfrm>
            <a:off x="6774934" y="4854985"/>
            <a:ext cx="2052074" cy="273844"/>
          </a:xfrm>
          <a:prstGeom prst="rect">
            <a:avLst/>
          </a:prstGeom>
          <a:noFill/>
          <a:ln>
            <a:noFill/>
          </a:ln>
        </p:spPr>
        <p:txBody>
          <a:bodyPr anchorCtr="0" anchor="ctr" bIns="45700" lIns="0" spcFirstLastPara="1" rIns="0"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de-DE"/>
              <a:t>‹#›</a:t>
            </a:fld>
            <a:endParaRPr/>
          </a:p>
        </p:txBody>
      </p:sp>
      <p:sp>
        <p:nvSpPr>
          <p:cNvPr id="32" name="Google Shape;32;p5"/>
          <p:cNvSpPr txBox="1"/>
          <p:nvPr>
            <p:ph idx="11" type="ftr"/>
          </p:nvPr>
        </p:nvSpPr>
        <p:spPr>
          <a:xfrm>
            <a:off x="311162" y="4854985"/>
            <a:ext cx="6464280" cy="273844"/>
          </a:xfrm>
          <a:prstGeom prst="rect">
            <a:avLst/>
          </a:prstGeom>
          <a:noFill/>
          <a:ln>
            <a:noFill/>
          </a:ln>
        </p:spPr>
        <p:txBody>
          <a:bodyPr anchorCtr="0" anchor="ctr" bIns="45700" lIns="0" spcFirstLastPara="1" rIns="0"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5"/>
          <p:cNvSpPr txBox="1"/>
          <p:nvPr>
            <p:ph idx="2" type="body"/>
          </p:nvPr>
        </p:nvSpPr>
        <p:spPr>
          <a:xfrm>
            <a:off x="316992" y="2148752"/>
            <a:ext cx="4188333" cy="2547074"/>
          </a:xfrm>
          <a:prstGeom prst="rect">
            <a:avLst/>
          </a:prstGeom>
          <a:noFill/>
          <a:ln>
            <a:noFill/>
          </a:ln>
        </p:spPr>
        <p:txBody>
          <a:bodyPr anchorCtr="0" anchor="t" bIns="45700" lIns="0" spcFirstLastPara="1" rIns="0" wrap="square" tIns="45700">
            <a:noAutofit/>
          </a:bodyPr>
          <a:lstStyle>
            <a:lvl1pPr indent="-228600" lvl="0" marL="457200" marR="0" rtl="0" algn="l">
              <a:lnSpc>
                <a:spcPct val="100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34" name="Google Shape;34;p5"/>
          <p:cNvSpPr/>
          <p:nvPr>
            <p:ph idx="3" type="pic"/>
          </p:nvPr>
        </p:nvSpPr>
        <p:spPr>
          <a:xfrm>
            <a:off x="4648200" y="2148840"/>
            <a:ext cx="4180392" cy="2546911"/>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ei Inhalte">
  <p:cSld name="zwei Inhalte">
    <p:spTree>
      <p:nvGrpSpPr>
        <p:cNvPr id="35" name="Shape 35"/>
        <p:cNvGrpSpPr/>
        <p:nvPr/>
      </p:nvGrpSpPr>
      <p:grpSpPr>
        <a:xfrm>
          <a:off x="0" y="0"/>
          <a:ext cx="0" cy="0"/>
          <a:chOff x="0" y="0"/>
          <a:chExt cx="0" cy="0"/>
        </a:xfrm>
      </p:grpSpPr>
      <p:sp>
        <p:nvSpPr>
          <p:cNvPr id="36" name="Google Shape;36;p6"/>
          <p:cNvSpPr txBox="1"/>
          <p:nvPr>
            <p:ph idx="1" type="body"/>
          </p:nvPr>
        </p:nvSpPr>
        <p:spPr>
          <a:xfrm>
            <a:off x="319091" y="1602000"/>
            <a:ext cx="4180910" cy="3095626"/>
          </a:xfrm>
          <a:prstGeom prst="rect">
            <a:avLst/>
          </a:prstGeom>
          <a:noFill/>
          <a:ln>
            <a:noFill/>
          </a:ln>
        </p:spPr>
        <p:txBody>
          <a:bodyPr anchorCtr="0" anchor="t" bIns="0" lIns="0" spcFirstLastPara="1" rIns="0" wrap="square" tIns="0">
            <a:noAutofit/>
          </a:bodyPr>
          <a:lstStyle>
            <a:lvl1pPr indent="-228600" lvl="0" marL="457200" marR="0" rtl="0" algn="l">
              <a:lnSpc>
                <a:spcPct val="114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17500" lvl="1" marL="914400" marR="0" rtl="0" algn="l">
              <a:lnSpc>
                <a:spcPct val="114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37" name="Google Shape;37;p6"/>
          <p:cNvSpPr txBox="1"/>
          <p:nvPr>
            <p:ph idx="2" type="body"/>
          </p:nvPr>
        </p:nvSpPr>
        <p:spPr>
          <a:xfrm>
            <a:off x="4647179" y="1602000"/>
            <a:ext cx="4180910" cy="3095626"/>
          </a:xfrm>
          <a:prstGeom prst="rect">
            <a:avLst/>
          </a:prstGeom>
          <a:noFill/>
          <a:ln>
            <a:noFill/>
          </a:ln>
        </p:spPr>
        <p:txBody>
          <a:bodyPr anchorCtr="0" anchor="t" bIns="0" lIns="0" spcFirstLastPara="1" rIns="0" wrap="square" tIns="0">
            <a:noAutofit/>
          </a:bodyPr>
          <a:lstStyle>
            <a:lvl1pPr indent="-228600" lvl="0" marL="457200" marR="0" rtl="0" algn="l">
              <a:lnSpc>
                <a:spcPct val="114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17500" lvl="1" marL="914400" marR="0" rtl="0" algn="l">
              <a:lnSpc>
                <a:spcPct val="114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38" name="Google Shape;38;p6"/>
          <p:cNvSpPr txBox="1"/>
          <p:nvPr>
            <p:ph type="title"/>
          </p:nvPr>
        </p:nvSpPr>
        <p:spPr>
          <a:xfrm>
            <a:off x="319090" y="972000"/>
            <a:ext cx="8508999" cy="410369"/>
          </a:xfrm>
          <a:prstGeom prst="rect">
            <a:avLst/>
          </a:prstGeom>
          <a:noFill/>
          <a:ln>
            <a:noFill/>
          </a:ln>
        </p:spPr>
        <p:txBody>
          <a:bodyPr anchorCtr="0" anchor="t" bIns="0" lIns="0" spcFirstLastPara="1" rIns="0" wrap="square" tIns="0">
            <a:spAutoFit/>
          </a:bodyPr>
          <a:lstStyle>
            <a:lvl1pPr lvl="0" marR="0" rtl="0" algn="l">
              <a:lnSpc>
                <a:spcPct val="128000"/>
              </a:lnSpc>
              <a:spcBef>
                <a:spcPts val="0"/>
              </a:spcBef>
              <a:spcAft>
                <a:spcPts val="0"/>
              </a:spcAft>
              <a:buSzPts val="1400"/>
              <a:buNone/>
              <a:defRPr b="0" i="0" sz="2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2000" u="none" cap="none" strike="noStrike">
                <a:solidFill>
                  <a:schemeClr val="dk2"/>
                </a:solidFill>
                <a:latin typeface="Arial"/>
                <a:ea typeface="Arial"/>
                <a:cs typeface="Arial"/>
                <a:sym typeface="Arial"/>
              </a:defRPr>
            </a:lvl2pPr>
            <a:lvl3pPr lvl="2" marR="0" rtl="0" algn="l">
              <a:spcBef>
                <a:spcPts val="0"/>
              </a:spcBef>
              <a:spcAft>
                <a:spcPts val="0"/>
              </a:spcAft>
              <a:buSzPts val="1400"/>
              <a:buNone/>
              <a:defRPr b="1" i="0" sz="2000" u="none" cap="none" strike="noStrike">
                <a:solidFill>
                  <a:schemeClr val="dk2"/>
                </a:solidFill>
                <a:latin typeface="Arial"/>
                <a:ea typeface="Arial"/>
                <a:cs typeface="Arial"/>
                <a:sym typeface="Arial"/>
              </a:defRPr>
            </a:lvl3pPr>
            <a:lvl4pPr lvl="3" marR="0" rtl="0" algn="l">
              <a:spcBef>
                <a:spcPts val="0"/>
              </a:spcBef>
              <a:spcAft>
                <a:spcPts val="0"/>
              </a:spcAft>
              <a:buSzPts val="1400"/>
              <a:buNone/>
              <a:defRPr b="1" i="0" sz="2000" u="none" cap="none" strike="noStrike">
                <a:solidFill>
                  <a:schemeClr val="dk2"/>
                </a:solidFill>
                <a:latin typeface="Arial"/>
                <a:ea typeface="Arial"/>
                <a:cs typeface="Arial"/>
                <a:sym typeface="Arial"/>
              </a:defRPr>
            </a:lvl4pPr>
            <a:lvl5pPr lvl="4" marR="0" rtl="0" algn="l">
              <a:spcBef>
                <a:spcPts val="0"/>
              </a:spcBef>
              <a:spcAft>
                <a:spcPts val="0"/>
              </a:spcAft>
              <a:buSzPts val="1400"/>
              <a:buNone/>
              <a:defRPr b="1" i="0" sz="2000" u="none" cap="none" strike="noStrike">
                <a:solidFill>
                  <a:schemeClr val="dk2"/>
                </a:solidFill>
                <a:latin typeface="Arial"/>
                <a:ea typeface="Arial"/>
                <a:cs typeface="Arial"/>
                <a:sym typeface="Arial"/>
              </a:defRPr>
            </a:lvl5pPr>
            <a:lvl6pPr lvl="5" marR="0" rtl="0" algn="l">
              <a:spcBef>
                <a:spcPts val="0"/>
              </a:spcBef>
              <a:spcAft>
                <a:spcPts val="0"/>
              </a:spcAft>
              <a:buSzPts val="1400"/>
              <a:buNone/>
              <a:defRPr b="1" i="0" sz="2000" u="none" cap="none" strike="noStrike">
                <a:solidFill>
                  <a:schemeClr val="dk2"/>
                </a:solidFill>
                <a:latin typeface="Arial"/>
                <a:ea typeface="Arial"/>
                <a:cs typeface="Arial"/>
                <a:sym typeface="Arial"/>
              </a:defRPr>
            </a:lvl6pPr>
            <a:lvl7pPr lvl="6" marR="0" rtl="0" algn="l">
              <a:spcBef>
                <a:spcPts val="0"/>
              </a:spcBef>
              <a:spcAft>
                <a:spcPts val="0"/>
              </a:spcAft>
              <a:buSzPts val="1400"/>
              <a:buNone/>
              <a:defRPr b="1" i="0" sz="2000" u="none" cap="none" strike="noStrike">
                <a:solidFill>
                  <a:schemeClr val="dk2"/>
                </a:solidFill>
                <a:latin typeface="Arial"/>
                <a:ea typeface="Arial"/>
                <a:cs typeface="Arial"/>
                <a:sym typeface="Arial"/>
              </a:defRPr>
            </a:lvl7pPr>
            <a:lvl8pPr lvl="7" marR="0" rtl="0" algn="l">
              <a:spcBef>
                <a:spcPts val="0"/>
              </a:spcBef>
              <a:spcAft>
                <a:spcPts val="0"/>
              </a:spcAft>
              <a:buSzPts val="1400"/>
              <a:buNone/>
              <a:defRPr b="1" i="0" sz="2000" u="none" cap="none" strike="noStrike">
                <a:solidFill>
                  <a:schemeClr val="dk2"/>
                </a:solidFill>
                <a:latin typeface="Arial"/>
                <a:ea typeface="Arial"/>
                <a:cs typeface="Arial"/>
                <a:sym typeface="Arial"/>
              </a:defRPr>
            </a:lvl8pPr>
            <a:lvl9pPr lvl="8" marR="0" rtl="0" algn="l">
              <a:spcBef>
                <a:spcPts val="0"/>
              </a:spcBef>
              <a:spcAft>
                <a:spcPts val="0"/>
              </a:spcAft>
              <a:buSzPts val="1400"/>
              <a:buNone/>
              <a:defRPr b="1" i="0" sz="2000" u="none" cap="none" strike="noStrike">
                <a:solidFill>
                  <a:schemeClr val="dk2"/>
                </a:solidFill>
                <a:latin typeface="Arial"/>
                <a:ea typeface="Arial"/>
                <a:cs typeface="Arial"/>
                <a:sym typeface="Arial"/>
              </a:defRPr>
            </a:lvl9pPr>
          </a:lstStyle>
          <a:p/>
        </p:txBody>
      </p:sp>
      <p:sp>
        <p:nvSpPr>
          <p:cNvPr id="39" name="Google Shape;39;p6"/>
          <p:cNvSpPr txBox="1"/>
          <p:nvPr>
            <p:ph idx="12" type="sldNum"/>
          </p:nvPr>
        </p:nvSpPr>
        <p:spPr>
          <a:xfrm>
            <a:off x="6774934" y="4854985"/>
            <a:ext cx="2052074" cy="273844"/>
          </a:xfrm>
          <a:prstGeom prst="rect">
            <a:avLst/>
          </a:prstGeom>
          <a:noFill/>
          <a:ln>
            <a:noFill/>
          </a:ln>
        </p:spPr>
        <p:txBody>
          <a:bodyPr anchorCtr="0" anchor="ctr" bIns="45700" lIns="0" spcFirstLastPara="1" rIns="0"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de-DE"/>
              <a:t>‹#›</a:t>
            </a:fld>
            <a:endParaRPr/>
          </a:p>
        </p:txBody>
      </p:sp>
      <p:sp>
        <p:nvSpPr>
          <p:cNvPr id="40" name="Google Shape;40;p6"/>
          <p:cNvSpPr txBox="1"/>
          <p:nvPr>
            <p:ph idx="11" type="ftr"/>
          </p:nvPr>
        </p:nvSpPr>
        <p:spPr>
          <a:xfrm>
            <a:off x="311162" y="4854985"/>
            <a:ext cx="6464280" cy="273844"/>
          </a:xfrm>
          <a:prstGeom prst="rect">
            <a:avLst/>
          </a:prstGeom>
          <a:noFill/>
          <a:ln>
            <a:noFill/>
          </a:ln>
        </p:spPr>
        <p:txBody>
          <a:bodyPr anchorCtr="0" anchor="ctr" bIns="45700" lIns="0" spcFirstLastPara="1" rIns="0"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halt + Text">
  <p:cSld name="Inhalt + Text">
    <p:spTree>
      <p:nvGrpSpPr>
        <p:cNvPr id="41" name="Shape 41"/>
        <p:cNvGrpSpPr/>
        <p:nvPr/>
      </p:nvGrpSpPr>
      <p:grpSpPr>
        <a:xfrm>
          <a:off x="0" y="0"/>
          <a:ext cx="0" cy="0"/>
          <a:chOff x="0" y="0"/>
          <a:chExt cx="0" cy="0"/>
        </a:xfrm>
      </p:grpSpPr>
      <p:sp>
        <p:nvSpPr>
          <p:cNvPr id="42" name="Google Shape;42;p7"/>
          <p:cNvSpPr txBox="1"/>
          <p:nvPr>
            <p:ph idx="1" type="body"/>
          </p:nvPr>
        </p:nvSpPr>
        <p:spPr>
          <a:xfrm>
            <a:off x="319090" y="2143125"/>
            <a:ext cx="8508999" cy="2543175"/>
          </a:xfrm>
          <a:prstGeom prst="rect">
            <a:avLst/>
          </a:prstGeom>
          <a:solidFill>
            <a:schemeClr val="lt1"/>
          </a:solidFill>
          <a:ln>
            <a:noFill/>
          </a:ln>
        </p:spPr>
        <p:txBody>
          <a:bodyPr anchorCtr="0" anchor="t" bIns="0" lIns="0" spcFirstLastPara="1" rIns="0" wrap="square" tIns="0">
            <a:noAutofit/>
          </a:bodyPr>
          <a:lstStyle>
            <a:lvl1pPr indent="-228600" lvl="0" marL="457200" marR="0" rtl="0" algn="l">
              <a:lnSpc>
                <a:spcPct val="114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17500" lvl="1" marL="914400" marR="0" rtl="0" algn="l">
              <a:lnSpc>
                <a:spcPct val="114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43" name="Google Shape;43;p7"/>
          <p:cNvSpPr txBox="1"/>
          <p:nvPr>
            <p:ph type="title"/>
          </p:nvPr>
        </p:nvSpPr>
        <p:spPr>
          <a:xfrm>
            <a:off x="319090" y="972000"/>
            <a:ext cx="8508999" cy="410369"/>
          </a:xfrm>
          <a:prstGeom prst="rect">
            <a:avLst/>
          </a:prstGeom>
          <a:solidFill>
            <a:schemeClr val="lt1"/>
          </a:solidFill>
          <a:ln>
            <a:noFill/>
          </a:ln>
        </p:spPr>
        <p:txBody>
          <a:bodyPr anchorCtr="0" anchor="t" bIns="0" lIns="0" spcFirstLastPara="1" rIns="0" wrap="square" tIns="0">
            <a:spAutoFit/>
          </a:bodyPr>
          <a:lstStyle>
            <a:lvl1pPr lvl="0" marR="0" rtl="0" algn="l">
              <a:lnSpc>
                <a:spcPct val="128000"/>
              </a:lnSpc>
              <a:spcBef>
                <a:spcPts val="0"/>
              </a:spcBef>
              <a:spcAft>
                <a:spcPts val="0"/>
              </a:spcAft>
              <a:buSzPts val="1400"/>
              <a:buNone/>
              <a:defRPr b="0" i="0" sz="2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2000" u="none" cap="none" strike="noStrike">
                <a:solidFill>
                  <a:schemeClr val="dk2"/>
                </a:solidFill>
                <a:latin typeface="Arial"/>
                <a:ea typeface="Arial"/>
                <a:cs typeface="Arial"/>
                <a:sym typeface="Arial"/>
              </a:defRPr>
            </a:lvl2pPr>
            <a:lvl3pPr lvl="2" marR="0" rtl="0" algn="l">
              <a:spcBef>
                <a:spcPts val="0"/>
              </a:spcBef>
              <a:spcAft>
                <a:spcPts val="0"/>
              </a:spcAft>
              <a:buSzPts val="1400"/>
              <a:buNone/>
              <a:defRPr b="1" i="0" sz="2000" u="none" cap="none" strike="noStrike">
                <a:solidFill>
                  <a:schemeClr val="dk2"/>
                </a:solidFill>
                <a:latin typeface="Arial"/>
                <a:ea typeface="Arial"/>
                <a:cs typeface="Arial"/>
                <a:sym typeface="Arial"/>
              </a:defRPr>
            </a:lvl3pPr>
            <a:lvl4pPr lvl="3" marR="0" rtl="0" algn="l">
              <a:spcBef>
                <a:spcPts val="0"/>
              </a:spcBef>
              <a:spcAft>
                <a:spcPts val="0"/>
              </a:spcAft>
              <a:buSzPts val="1400"/>
              <a:buNone/>
              <a:defRPr b="1" i="0" sz="2000" u="none" cap="none" strike="noStrike">
                <a:solidFill>
                  <a:schemeClr val="dk2"/>
                </a:solidFill>
                <a:latin typeface="Arial"/>
                <a:ea typeface="Arial"/>
                <a:cs typeface="Arial"/>
                <a:sym typeface="Arial"/>
              </a:defRPr>
            </a:lvl4pPr>
            <a:lvl5pPr lvl="4" marR="0" rtl="0" algn="l">
              <a:spcBef>
                <a:spcPts val="0"/>
              </a:spcBef>
              <a:spcAft>
                <a:spcPts val="0"/>
              </a:spcAft>
              <a:buSzPts val="1400"/>
              <a:buNone/>
              <a:defRPr b="1" i="0" sz="2000" u="none" cap="none" strike="noStrike">
                <a:solidFill>
                  <a:schemeClr val="dk2"/>
                </a:solidFill>
                <a:latin typeface="Arial"/>
                <a:ea typeface="Arial"/>
                <a:cs typeface="Arial"/>
                <a:sym typeface="Arial"/>
              </a:defRPr>
            </a:lvl5pPr>
            <a:lvl6pPr lvl="5" marR="0" rtl="0" algn="l">
              <a:spcBef>
                <a:spcPts val="0"/>
              </a:spcBef>
              <a:spcAft>
                <a:spcPts val="0"/>
              </a:spcAft>
              <a:buSzPts val="1400"/>
              <a:buNone/>
              <a:defRPr b="1" i="0" sz="2000" u="none" cap="none" strike="noStrike">
                <a:solidFill>
                  <a:schemeClr val="dk2"/>
                </a:solidFill>
                <a:latin typeface="Arial"/>
                <a:ea typeface="Arial"/>
                <a:cs typeface="Arial"/>
                <a:sym typeface="Arial"/>
              </a:defRPr>
            </a:lvl6pPr>
            <a:lvl7pPr lvl="6" marR="0" rtl="0" algn="l">
              <a:spcBef>
                <a:spcPts val="0"/>
              </a:spcBef>
              <a:spcAft>
                <a:spcPts val="0"/>
              </a:spcAft>
              <a:buSzPts val="1400"/>
              <a:buNone/>
              <a:defRPr b="1" i="0" sz="2000" u="none" cap="none" strike="noStrike">
                <a:solidFill>
                  <a:schemeClr val="dk2"/>
                </a:solidFill>
                <a:latin typeface="Arial"/>
                <a:ea typeface="Arial"/>
                <a:cs typeface="Arial"/>
                <a:sym typeface="Arial"/>
              </a:defRPr>
            </a:lvl7pPr>
            <a:lvl8pPr lvl="7" marR="0" rtl="0" algn="l">
              <a:spcBef>
                <a:spcPts val="0"/>
              </a:spcBef>
              <a:spcAft>
                <a:spcPts val="0"/>
              </a:spcAft>
              <a:buSzPts val="1400"/>
              <a:buNone/>
              <a:defRPr b="1" i="0" sz="2000" u="none" cap="none" strike="noStrike">
                <a:solidFill>
                  <a:schemeClr val="dk2"/>
                </a:solidFill>
                <a:latin typeface="Arial"/>
                <a:ea typeface="Arial"/>
                <a:cs typeface="Arial"/>
                <a:sym typeface="Arial"/>
              </a:defRPr>
            </a:lvl8pPr>
            <a:lvl9pPr lvl="8" marR="0" rtl="0" algn="l">
              <a:spcBef>
                <a:spcPts val="0"/>
              </a:spcBef>
              <a:spcAft>
                <a:spcPts val="0"/>
              </a:spcAft>
              <a:buSzPts val="1400"/>
              <a:buNone/>
              <a:defRPr b="1" i="0" sz="2000" u="none" cap="none" strike="noStrike">
                <a:solidFill>
                  <a:schemeClr val="dk2"/>
                </a:solidFill>
                <a:latin typeface="Arial"/>
                <a:ea typeface="Arial"/>
                <a:cs typeface="Arial"/>
                <a:sym typeface="Arial"/>
              </a:defRPr>
            </a:lvl9pPr>
          </a:lstStyle>
          <a:p/>
        </p:txBody>
      </p:sp>
      <p:sp>
        <p:nvSpPr>
          <p:cNvPr id="44" name="Google Shape;44;p7"/>
          <p:cNvSpPr txBox="1"/>
          <p:nvPr>
            <p:ph idx="12" type="sldNum"/>
          </p:nvPr>
        </p:nvSpPr>
        <p:spPr>
          <a:xfrm>
            <a:off x="6774934" y="4854985"/>
            <a:ext cx="2052074" cy="273844"/>
          </a:xfrm>
          <a:prstGeom prst="rect">
            <a:avLst/>
          </a:prstGeom>
          <a:solidFill>
            <a:schemeClr val="lt1"/>
          </a:solidFill>
          <a:ln>
            <a:noFill/>
          </a:ln>
        </p:spPr>
        <p:txBody>
          <a:bodyPr anchorCtr="0" anchor="ctr" bIns="45700" lIns="0" spcFirstLastPara="1" rIns="0"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de-DE"/>
              <a:t>‹#›</a:t>
            </a:fld>
            <a:endParaRPr/>
          </a:p>
        </p:txBody>
      </p:sp>
      <p:sp>
        <p:nvSpPr>
          <p:cNvPr id="45" name="Google Shape;45;p7"/>
          <p:cNvSpPr txBox="1"/>
          <p:nvPr>
            <p:ph idx="11" type="ftr"/>
          </p:nvPr>
        </p:nvSpPr>
        <p:spPr>
          <a:xfrm>
            <a:off x="311162" y="4854985"/>
            <a:ext cx="6464280" cy="273844"/>
          </a:xfrm>
          <a:prstGeom prst="rect">
            <a:avLst/>
          </a:prstGeom>
          <a:solidFill>
            <a:schemeClr val="lt1"/>
          </a:solidFill>
          <a:ln>
            <a:noFill/>
          </a:ln>
        </p:spPr>
        <p:txBody>
          <a:bodyPr anchorCtr="0" anchor="ctr" bIns="45700" lIns="0" spcFirstLastPara="1" rIns="0"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7"/>
          <p:cNvSpPr txBox="1"/>
          <p:nvPr>
            <p:ph idx="2" type="body"/>
          </p:nvPr>
        </p:nvSpPr>
        <p:spPr>
          <a:xfrm>
            <a:off x="319090" y="1600200"/>
            <a:ext cx="8508999" cy="505305"/>
          </a:xfrm>
          <a:prstGeom prst="rect">
            <a:avLst/>
          </a:prstGeom>
          <a:solidFill>
            <a:schemeClr val="lt1"/>
          </a:solidFill>
          <a:ln>
            <a:noFill/>
          </a:ln>
        </p:spPr>
        <p:txBody>
          <a:bodyPr anchorCtr="0" anchor="t" bIns="0" lIns="0" spcFirstLastPara="1" rIns="0" wrap="square" tIns="0">
            <a:noAutofit/>
          </a:bodyPr>
          <a:lstStyle>
            <a:lvl1pPr indent="-228600" lvl="0" marL="457200" marR="0" rtl="0" algn="l">
              <a:lnSpc>
                <a:spcPct val="114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30200" lvl="1" marL="914400" marR="0" rtl="0" algn="l">
              <a:lnSpc>
                <a:spcPct val="10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oße Bilder">
  <p:cSld name="große Bilder">
    <p:spTree>
      <p:nvGrpSpPr>
        <p:cNvPr id="47" name="Shape 47"/>
        <p:cNvGrpSpPr/>
        <p:nvPr/>
      </p:nvGrpSpPr>
      <p:grpSpPr>
        <a:xfrm>
          <a:off x="0" y="0"/>
          <a:ext cx="0" cy="0"/>
          <a:chOff x="0" y="0"/>
          <a:chExt cx="0" cy="0"/>
        </a:xfrm>
      </p:grpSpPr>
      <p:sp>
        <p:nvSpPr>
          <p:cNvPr id="48" name="Google Shape;48;p8"/>
          <p:cNvSpPr txBox="1"/>
          <p:nvPr>
            <p:ph type="title"/>
          </p:nvPr>
        </p:nvSpPr>
        <p:spPr>
          <a:xfrm>
            <a:off x="319090" y="972000"/>
            <a:ext cx="8508999" cy="410369"/>
          </a:xfrm>
          <a:prstGeom prst="rect">
            <a:avLst/>
          </a:prstGeom>
          <a:noFill/>
          <a:ln>
            <a:noFill/>
          </a:ln>
        </p:spPr>
        <p:txBody>
          <a:bodyPr anchorCtr="0" anchor="t" bIns="0" lIns="0" spcFirstLastPara="1" rIns="0" wrap="square" tIns="0">
            <a:spAutoFit/>
          </a:bodyPr>
          <a:lstStyle>
            <a:lvl1pPr lvl="0" marR="0" rtl="0" algn="l">
              <a:lnSpc>
                <a:spcPct val="128000"/>
              </a:lnSpc>
              <a:spcBef>
                <a:spcPts val="0"/>
              </a:spcBef>
              <a:spcAft>
                <a:spcPts val="0"/>
              </a:spcAft>
              <a:buSzPts val="1400"/>
              <a:buNone/>
              <a:defRPr b="0" i="0" sz="2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2000" u="none" cap="none" strike="noStrike">
                <a:solidFill>
                  <a:schemeClr val="dk2"/>
                </a:solidFill>
                <a:latin typeface="Arial"/>
                <a:ea typeface="Arial"/>
                <a:cs typeface="Arial"/>
                <a:sym typeface="Arial"/>
              </a:defRPr>
            </a:lvl2pPr>
            <a:lvl3pPr lvl="2" marR="0" rtl="0" algn="l">
              <a:spcBef>
                <a:spcPts val="0"/>
              </a:spcBef>
              <a:spcAft>
                <a:spcPts val="0"/>
              </a:spcAft>
              <a:buSzPts val="1400"/>
              <a:buNone/>
              <a:defRPr b="1" i="0" sz="2000" u="none" cap="none" strike="noStrike">
                <a:solidFill>
                  <a:schemeClr val="dk2"/>
                </a:solidFill>
                <a:latin typeface="Arial"/>
                <a:ea typeface="Arial"/>
                <a:cs typeface="Arial"/>
                <a:sym typeface="Arial"/>
              </a:defRPr>
            </a:lvl3pPr>
            <a:lvl4pPr lvl="3" marR="0" rtl="0" algn="l">
              <a:spcBef>
                <a:spcPts val="0"/>
              </a:spcBef>
              <a:spcAft>
                <a:spcPts val="0"/>
              </a:spcAft>
              <a:buSzPts val="1400"/>
              <a:buNone/>
              <a:defRPr b="1" i="0" sz="2000" u="none" cap="none" strike="noStrike">
                <a:solidFill>
                  <a:schemeClr val="dk2"/>
                </a:solidFill>
                <a:latin typeface="Arial"/>
                <a:ea typeface="Arial"/>
                <a:cs typeface="Arial"/>
                <a:sym typeface="Arial"/>
              </a:defRPr>
            </a:lvl4pPr>
            <a:lvl5pPr lvl="4" marR="0" rtl="0" algn="l">
              <a:spcBef>
                <a:spcPts val="0"/>
              </a:spcBef>
              <a:spcAft>
                <a:spcPts val="0"/>
              </a:spcAft>
              <a:buSzPts val="1400"/>
              <a:buNone/>
              <a:defRPr b="1" i="0" sz="2000" u="none" cap="none" strike="noStrike">
                <a:solidFill>
                  <a:schemeClr val="dk2"/>
                </a:solidFill>
                <a:latin typeface="Arial"/>
                <a:ea typeface="Arial"/>
                <a:cs typeface="Arial"/>
                <a:sym typeface="Arial"/>
              </a:defRPr>
            </a:lvl5pPr>
            <a:lvl6pPr lvl="5" marR="0" rtl="0" algn="l">
              <a:spcBef>
                <a:spcPts val="0"/>
              </a:spcBef>
              <a:spcAft>
                <a:spcPts val="0"/>
              </a:spcAft>
              <a:buSzPts val="1400"/>
              <a:buNone/>
              <a:defRPr b="1" i="0" sz="2000" u="none" cap="none" strike="noStrike">
                <a:solidFill>
                  <a:schemeClr val="dk2"/>
                </a:solidFill>
                <a:latin typeface="Arial"/>
                <a:ea typeface="Arial"/>
                <a:cs typeface="Arial"/>
                <a:sym typeface="Arial"/>
              </a:defRPr>
            </a:lvl6pPr>
            <a:lvl7pPr lvl="6" marR="0" rtl="0" algn="l">
              <a:spcBef>
                <a:spcPts val="0"/>
              </a:spcBef>
              <a:spcAft>
                <a:spcPts val="0"/>
              </a:spcAft>
              <a:buSzPts val="1400"/>
              <a:buNone/>
              <a:defRPr b="1" i="0" sz="2000" u="none" cap="none" strike="noStrike">
                <a:solidFill>
                  <a:schemeClr val="dk2"/>
                </a:solidFill>
                <a:latin typeface="Arial"/>
                <a:ea typeface="Arial"/>
                <a:cs typeface="Arial"/>
                <a:sym typeface="Arial"/>
              </a:defRPr>
            </a:lvl7pPr>
            <a:lvl8pPr lvl="7" marR="0" rtl="0" algn="l">
              <a:spcBef>
                <a:spcPts val="0"/>
              </a:spcBef>
              <a:spcAft>
                <a:spcPts val="0"/>
              </a:spcAft>
              <a:buSzPts val="1400"/>
              <a:buNone/>
              <a:defRPr b="1" i="0" sz="2000" u="none" cap="none" strike="noStrike">
                <a:solidFill>
                  <a:schemeClr val="dk2"/>
                </a:solidFill>
                <a:latin typeface="Arial"/>
                <a:ea typeface="Arial"/>
                <a:cs typeface="Arial"/>
                <a:sym typeface="Arial"/>
              </a:defRPr>
            </a:lvl8pPr>
            <a:lvl9pPr lvl="8" marR="0" rtl="0" algn="l">
              <a:spcBef>
                <a:spcPts val="0"/>
              </a:spcBef>
              <a:spcAft>
                <a:spcPts val="0"/>
              </a:spcAft>
              <a:buSzPts val="1400"/>
              <a:buNone/>
              <a:defRPr b="1" i="0" sz="2000" u="none" cap="none" strike="noStrike">
                <a:solidFill>
                  <a:schemeClr val="dk2"/>
                </a:solidFill>
                <a:latin typeface="Arial"/>
                <a:ea typeface="Arial"/>
                <a:cs typeface="Arial"/>
                <a:sym typeface="Arial"/>
              </a:defRPr>
            </a:lvl9pPr>
          </a:lstStyle>
          <a:p/>
        </p:txBody>
      </p:sp>
      <p:sp>
        <p:nvSpPr>
          <p:cNvPr id="49" name="Google Shape;49;p8"/>
          <p:cNvSpPr txBox="1"/>
          <p:nvPr>
            <p:ph idx="12" type="sldNum"/>
          </p:nvPr>
        </p:nvSpPr>
        <p:spPr>
          <a:xfrm>
            <a:off x="6774934" y="4854985"/>
            <a:ext cx="2052074" cy="273844"/>
          </a:xfrm>
          <a:prstGeom prst="rect">
            <a:avLst/>
          </a:prstGeom>
          <a:noFill/>
          <a:ln>
            <a:noFill/>
          </a:ln>
        </p:spPr>
        <p:txBody>
          <a:bodyPr anchorCtr="0" anchor="ctr" bIns="45700" lIns="0" spcFirstLastPara="1" rIns="0"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de-DE"/>
              <a:t>‹#›</a:t>
            </a:fld>
            <a:endParaRPr/>
          </a:p>
        </p:txBody>
      </p:sp>
      <p:sp>
        <p:nvSpPr>
          <p:cNvPr id="50" name="Google Shape;50;p8"/>
          <p:cNvSpPr txBox="1"/>
          <p:nvPr>
            <p:ph idx="11" type="ftr"/>
          </p:nvPr>
        </p:nvSpPr>
        <p:spPr>
          <a:xfrm>
            <a:off x="311162" y="4854985"/>
            <a:ext cx="6464280" cy="273844"/>
          </a:xfrm>
          <a:prstGeom prst="rect">
            <a:avLst/>
          </a:prstGeom>
          <a:noFill/>
          <a:ln>
            <a:noFill/>
          </a:ln>
        </p:spPr>
        <p:txBody>
          <a:bodyPr anchorCtr="0" anchor="ctr" bIns="45700" lIns="0" spcFirstLastPara="1" rIns="0"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8"/>
          <p:cNvSpPr/>
          <p:nvPr>
            <p:ph idx="2" type="pic"/>
          </p:nvPr>
        </p:nvSpPr>
        <p:spPr>
          <a:xfrm>
            <a:off x="0" y="2133600"/>
            <a:ext cx="9144000" cy="3009900"/>
          </a:xfrm>
          <a:prstGeom prst="rect">
            <a:avLst/>
          </a:prstGeom>
          <a:noFill/>
          <a:ln>
            <a:noFill/>
          </a:ln>
        </p:spPr>
      </p:sp>
      <p:sp>
        <p:nvSpPr>
          <p:cNvPr id="52" name="Google Shape;52;p8"/>
          <p:cNvSpPr txBox="1"/>
          <p:nvPr>
            <p:ph idx="1" type="body"/>
          </p:nvPr>
        </p:nvSpPr>
        <p:spPr>
          <a:xfrm>
            <a:off x="319090" y="1600200"/>
            <a:ext cx="8508999" cy="495780"/>
          </a:xfrm>
          <a:prstGeom prst="rect">
            <a:avLst/>
          </a:prstGeom>
          <a:noFill/>
          <a:ln>
            <a:noFill/>
          </a:ln>
        </p:spPr>
        <p:txBody>
          <a:bodyPr anchorCtr="0" anchor="t" bIns="0" lIns="0" spcFirstLastPara="1" rIns="0" wrap="square" tIns="0">
            <a:noAutofit/>
          </a:bodyPr>
          <a:lstStyle>
            <a:lvl1pPr indent="-228600" lvl="0" marL="457200" marR="0" rtl="0" algn="l">
              <a:lnSpc>
                <a:spcPct val="114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30200" lvl="1" marL="914400" marR="0" rtl="0" algn="l">
              <a:lnSpc>
                <a:spcPct val="10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lder formatfüllend">
  <p:cSld name="Bilder formatfüllend">
    <p:spTree>
      <p:nvGrpSpPr>
        <p:cNvPr id="53" name="Shape 53"/>
        <p:cNvGrpSpPr/>
        <p:nvPr/>
      </p:nvGrpSpPr>
      <p:grpSpPr>
        <a:xfrm>
          <a:off x="0" y="0"/>
          <a:ext cx="0" cy="0"/>
          <a:chOff x="0" y="0"/>
          <a:chExt cx="0" cy="0"/>
        </a:xfrm>
      </p:grpSpPr>
      <p:sp>
        <p:nvSpPr>
          <p:cNvPr id="54" name="Google Shape;54;p9"/>
          <p:cNvSpPr/>
          <p:nvPr>
            <p:ph idx="2" type="pic"/>
          </p:nvPr>
        </p:nvSpPr>
        <p:spPr>
          <a:xfrm>
            <a:off x="0" y="1600200"/>
            <a:ext cx="9144000" cy="3543299"/>
          </a:xfrm>
          <a:prstGeom prst="rect">
            <a:avLst/>
          </a:prstGeom>
          <a:noFill/>
          <a:ln>
            <a:noFill/>
          </a:ln>
        </p:spPr>
      </p:sp>
      <p:sp>
        <p:nvSpPr>
          <p:cNvPr id="55" name="Google Shape;55;p9"/>
          <p:cNvSpPr txBox="1"/>
          <p:nvPr>
            <p:ph type="title"/>
          </p:nvPr>
        </p:nvSpPr>
        <p:spPr>
          <a:xfrm>
            <a:off x="319090" y="972000"/>
            <a:ext cx="8508999" cy="410369"/>
          </a:xfrm>
          <a:prstGeom prst="rect">
            <a:avLst/>
          </a:prstGeom>
          <a:noFill/>
          <a:ln>
            <a:noFill/>
          </a:ln>
        </p:spPr>
        <p:txBody>
          <a:bodyPr anchorCtr="0" anchor="t" bIns="0" lIns="0" spcFirstLastPara="1" rIns="0" wrap="square" tIns="0">
            <a:spAutoFit/>
          </a:bodyPr>
          <a:lstStyle>
            <a:lvl1pPr lvl="0" marR="0" rtl="0" algn="l">
              <a:lnSpc>
                <a:spcPct val="128000"/>
              </a:lnSpc>
              <a:spcBef>
                <a:spcPts val="0"/>
              </a:spcBef>
              <a:spcAft>
                <a:spcPts val="0"/>
              </a:spcAft>
              <a:buSzPts val="1400"/>
              <a:buNone/>
              <a:defRPr b="0" i="0" sz="2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2000" u="none" cap="none" strike="noStrike">
                <a:solidFill>
                  <a:schemeClr val="dk2"/>
                </a:solidFill>
                <a:latin typeface="Arial"/>
                <a:ea typeface="Arial"/>
                <a:cs typeface="Arial"/>
                <a:sym typeface="Arial"/>
              </a:defRPr>
            </a:lvl2pPr>
            <a:lvl3pPr lvl="2" marR="0" rtl="0" algn="l">
              <a:spcBef>
                <a:spcPts val="0"/>
              </a:spcBef>
              <a:spcAft>
                <a:spcPts val="0"/>
              </a:spcAft>
              <a:buSzPts val="1400"/>
              <a:buNone/>
              <a:defRPr b="1" i="0" sz="2000" u="none" cap="none" strike="noStrike">
                <a:solidFill>
                  <a:schemeClr val="dk2"/>
                </a:solidFill>
                <a:latin typeface="Arial"/>
                <a:ea typeface="Arial"/>
                <a:cs typeface="Arial"/>
                <a:sym typeface="Arial"/>
              </a:defRPr>
            </a:lvl3pPr>
            <a:lvl4pPr lvl="3" marR="0" rtl="0" algn="l">
              <a:spcBef>
                <a:spcPts val="0"/>
              </a:spcBef>
              <a:spcAft>
                <a:spcPts val="0"/>
              </a:spcAft>
              <a:buSzPts val="1400"/>
              <a:buNone/>
              <a:defRPr b="1" i="0" sz="2000" u="none" cap="none" strike="noStrike">
                <a:solidFill>
                  <a:schemeClr val="dk2"/>
                </a:solidFill>
                <a:latin typeface="Arial"/>
                <a:ea typeface="Arial"/>
                <a:cs typeface="Arial"/>
                <a:sym typeface="Arial"/>
              </a:defRPr>
            </a:lvl4pPr>
            <a:lvl5pPr lvl="4" marR="0" rtl="0" algn="l">
              <a:spcBef>
                <a:spcPts val="0"/>
              </a:spcBef>
              <a:spcAft>
                <a:spcPts val="0"/>
              </a:spcAft>
              <a:buSzPts val="1400"/>
              <a:buNone/>
              <a:defRPr b="1" i="0" sz="2000" u="none" cap="none" strike="noStrike">
                <a:solidFill>
                  <a:schemeClr val="dk2"/>
                </a:solidFill>
                <a:latin typeface="Arial"/>
                <a:ea typeface="Arial"/>
                <a:cs typeface="Arial"/>
                <a:sym typeface="Arial"/>
              </a:defRPr>
            </a:lvl5pPr>
            <a:lvl6pPr lvl="5" marR="0" rtl="0" algn="l">
              <a:spcBef>
                <a:spcPts val="0"/>
              </a:spcBef>
              <a:spcAft>
                <a:spcPts val="0"/>
              </a:spcAft>
              <a:buSzPts val="1400"/>
              <a:buNone/>
              <a:defRPr b="1" i="0" sz="2000" u="none" cap="none" strike="noStrike">
                <a:solidFill>
                  <a:schemeClr val="dk2"/>
                </a:solidFill>
                <a:latin typeface="Arial"/>
                <a:ea typeface="Arial"/>
                <a:cs typeface="Arial"/>
                <a:sym typeface="Arial"/>
              </a:defRPr>
            </a:lvl6pPr>
            <a:lvl7pPr lvl="6" marR="0" rtl="0" algn="l">
              <a:spcBef>
                <a:spcPts val="0"/>
              </a:spcBef>
              <a:spcAft>
                <a:spcPts val="0"/>
              </a:spcAft>
              <a:buSzPts val="1400"/>
              <a:buNone/>
              <a:defRPr b="1" i="0" sz="2000" u="none" cap="none" strike="noStrike">
                <a:solidFill>
                  <a:schemeClr val="dk2"/>
                </a:solidFill>
                <a:latin typeface="Arial"/>
                <a:ea typeface="Arial"/>
                <a:cs typeface="Arial"/>
                <a:sym typeface="Arial"/>
              </a:defRPr>
            </a:lvl7pPr>
            <a:lvl8pPr lvl="7" marR="0" rtl="0" algn="l">
              <a:spcBef>
                <a:spcPts val="0"/>
              </a:spcBef>
              <a:spcAft>
                <a:spcPts val="0"/>
              </a:spcAft>
              <a:buSzPts val="1400"/>
              <a:buNone/>
              <a:defRPr b="1" i="0" sz="2000" u="none" cap="none" strike="noStrike">
                <a:solidFill>
                  <a:schemeClr val="dk2"/>
                </a:solidFill>
                <a:latin typeface="Arial"/>
                <a:ea typeface="Arial"/>
                <a:cs typeface="Arial"/>
                <a:sym typeface="Arial"/>
              </a:defRPr>
            </a:lvl8pPr>
            <a:lvl9pPr lvl="8" marR="0" rtl="0" algn="l">
              <a:spcBef>
                <a:spcPts val="0"/>
              </a:spcBef>
              <a:spcAft>
                <a:spcPts val="0"/>
              </a:spcAft>
              <a:buSzPts val="1400"/>
              <a:buNone/>
              <a:defRPr b="1" i="0" sz="2000" u="none" cap="none" strike="noStrike">
                <a:solidFill>
                  <a:schemeClr val="dk2"/>
                </a:solidFill>
                <a:latin typeface="Arial"/>
                <a:ea typeface="Arial"/>
                <a:cs typeface="Arial"/>
                <a:sym typeface="Arial"/>
              </a:defRPr>
            </a:lvl9pPr>
          </a:lstStyle>
          <a:p/>
        </p:txBody>
      </p:sp>
      <p:sp>
        <p:nvSpPr>
          <p:cNvPr id="56" name="Google Shape;56;p9"/>
          <p:cNvSpPr txBox="1"/>
          <p:nvPr>
            <p:ph idx="12" type="sldNum"/>
          </p:nvPr>
        </p:nvSpPr>
        <p:spPr>
          <a:xfrm>
            <a:off x="6774934" y="4854985"/>
            <a:ext cx="2052074" cy="273844"/>
          </a:xfrm>
          <a:prstGeom prst="rect">
            <a:avLst/>
          </a:prstGeom>
          <a:noFill/>
          <a:ln>
            <a:noFill/>
          </a:ln>
        </p:spPr>
        <p:txBody>
          <a:bodyPr anchorCtr="0" anchor="ctr" bIns="45700" lIns="0" spcFirstLastPara="1" rIns="0"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de-DE"/>
              <a:t>‹#›</a:t>
            </a:fld>
            <a:endParaRPr/>
          </a:p>
        </p:txBody>
      </p:sp>
      <p:sp>
        <p:nvSpPr>
          <p:cNvPr id="57" name="Google Shape;57;p9"/>
          <p:cNvSpPr txBox="1"/>
          <p:nvPr>
            <p:ph idx="11" type="ftr"/>
          </p:nvPr>
        </p:nvSpPr>
        <p:spPr>
          <a:xfrm>
            <a:off x="311162" y="4854985"/>
            <a:ext cx="6464280" cy="273844"/>
          </a:xfrm>
          <a:prstGeom prst="rect">
            <a:avLst/>
          </a:prstGeom>
          <a:noFill/>
          <a:ln>
            <a:noFill/>
          </a:ln>
        </p:spPr>
        <p:txBody>
          <a:bodyPr anchorCtr="0" anchor="ctr" bIns="45700" lIns="0" spcFirstLastPara="1" rIns="0"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ei Inhalte + Text (Hintergrund)">
  <p:cSld name="Zwei Inhalte + Text (Hintergrund)">
    <p:spTree>
      <p:nvGrpSpPr>
        <p:cNvPr id="58" name="Shape 58"/>
        <p:cNvGrpSpPr/>
        <p:nvPr/>
      </p:nvGrpSpPr>
      <p:grpSpPr>
        <a:xfrm>
          <a:off x="0" y="0"/>
          <a:ext cx="0" cy="0"/>
          <a:chOff x="0" y="0"/>
          <a:chExt cx="0" cy="0"/>
        </a:xfrm>
      </p:grpSpPr>
      <p:sp>
        <p:nvSpPr>
          <p:cNvPr id="59" name="Google Shape;59;p10"/>
          <p:cNvSpPr/>
          <p:nvPr/>
        </p:nvSpPr>
        <p:spPr>
          <a:xfrm>
            <a:off x="0" y="2152650"/>
            <a:ext cx="9144000" cy="2990850"/>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r">
              <a:spcBef>
                <a:spcPts val="0"/>
              </a:spcBef>
              <a:spcAft>
                <a:spcPts val="0"/>
              </a:spcAft>
              <a:buNone/>
            </a:pPr>
            <a:r>
              <a:t/>
            </a:r>
            <a:endParaRPr b="0" i="0" sz="1000" u="none" cap="none" strike="noStrike">
              <a:solidFill>
                <a:schemeClr val="dk1"/>
              </a:solidFill>
              <a:latin typeface="Arial"/>
              <a:ea typeface="Arial"/>
              <a:cs typeface="Arial"/>
              <a:sym typeface="Arial"/>
            </a:endParaRPr>
          </a:p>
        </p:txBody>
      </p:sp>
      <p:sp>
        <p:nvSpPr>
          <p:cNvPr id="60" name="Google Shape;60;p10"/>
          <p:cNvSpPr txBox="1"/>
          <p:nvPr>
            <p:ph type="title"/>
          </p:nvPr>
        </p:nvSpPr>
        <p:spPr>
          <a:xfrm>
            <a:off x="319090" y="972000"/>
            <a:ext cx="8508999" cy="410369"/>
          </a:xfrm>
          <a:prstGeom prst="rect">
            <a:avLst/>
          </a:prstGeom>
          <a:noFill/>
          <a:ln>
            <a:noFill/>
          </a:ln>
        </p:spPr>
        <p:txBody>
          <a:bodyPr anchorCtr="0" anchor="t" bIns="0" lIns="0" spcFirstLastPara="1" rIns="0" wrap="square" tIns="0">
            <a:spAutoFit/>
          </a:bodyPr>
          <a:lstStyle>
            <a:lvl1pPr lvl="0" marR="0" rtl="0" algn="l">
              <a:lnSpc>
                <a:spcPct val="128000"/>
              </a:lnSpc>
              <a:spcBef>
                <a:spcPts val="0"/>
              </a:spcBef>
              <a:spcAft>
                <a:spcPts val="0"/>
              </a:spcAft>
              <a:buSzPts val="1400"/>
              <a:buNone/>
              <a:defRPr b="0" i="0" sz="2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2000" u="none" cap="none" strike="noStrike">
                <a:solidFill>
                  <a:schemeClr val="dk2"/>
                </a:solidFill>
                <a:latin typeface="Arial"/>
                <a:ea typeface="Arial"/>
                <a:cs typeface="Arial"/>
                <a:sym typeface="Arial"/>
              </a:defRPr>
            </a:lvl2pPr>
            <a:lvl3pPr lvl="2" marR="0" rtl="0" algn="l">
              <a:spcBef>
                <a:spcPts val="0"/>
              </a:spcBef>
              <a:spcAft>
                <a:spcPts val="0"/>
              </a:spcAft>
              <a:buSzPts val="1400"/>
              <a:buNone/>
              <a:defRPr b="1" i="0" sz="2000" u="none" cap="none" strike="noStrike">
                <a:solidFill>
                  <a:schemeClr val="dk2"/>
                </a:solidFill>
                <a:latin typeface="Arial"/>
                <a:ea typeface="Arial"/>
                <a:cs typeface="Arial"/>
                <a:sym typeface="Arial"/>
              </a:defRPr>
            </a:lvl3pPr>
            <a:lvl4pPr lvl="3" marR="0" rtl="0" algn="l">
              <a:spcBef>
                <a:spcPts val="0"/>
              </a:spcBef>
              <a:spcAft>
                <a:spcPts val="0"/>
              </a:spcAft>
              <a:buSzPts val="1400"/>
              <a:buNone/>
              <a:defRPr b="1" i="0" sz="2000" u="none" cap="none" strike="noStrike">
                <a:solidFill>
                  <a:schemeClr val="dk2"/>
                </a:solidFill>
                <a:latin typeface="Arial"/>
                <a:ea typeface="Arial"/>
                <a:cs typeface="Arial"/>
                <a:sym typeface="Arial"/>
              </a:defRPr>
            </a:lvl4pPr>
            <a:lvl5pPr lvl="4" marR="0" rtl="0" algn="l">
              <a:spcBef>
                <a:spcPts val="0"/>
              </a:spcBef>
              <a:spcAft>
                <a:spcPts val="0"/>
              </a:spcAft>
              <a:buSzPts val="1400"/>
              <a:buNone/>
              <a:defRPr b="1" i="0" sz="2000" u="none" cap="none" strike="noStrike">
                <a:solidFill>
                  <a:schemeClr val="dk2"/>
                </a:solidFill>
                <a:latin typeface="Arial"/>
                <a:ea typeface="Arial"/>
                <a:cs typeface="Arial"/>
                <a:sym typeface="Arial"/>
              </a:defRPr>
            </a:lvl5pPr>
            <a:lvl6pPr lvl="5" marR="0" rtl="0" algn="l">
              <a:spcBef>
                <a:spcPts val="0"/>
              </a:spcBef>
              <a:spcAft>
                <a:spcPts val="0"/>
              </a:spcAft>
              <a:buSzPts val="1400"/>
              <a:buNone/>
              <a:defRPr b="1" i="0" sz="2000" u="none" cap="none" strike="noStrike">
                <a:solidFill>
                  <a:schemeClr val="dk2"/>
                </a:solidFill>
                <a:latin typeface="Arial"/>
                <a:ea typeface="Arial"/>
                <a:cs typeface="Arial"/>
                <a:sym typeface="Arial"/>
              </a:defRPr>
            </a:lvl6pPr>
            <a:lvl7pPr lvl="6" marR="0" rtl="0" algn="l">
              <a:spcBef>
                <a:spcPts val="0"/>
              </a:spcBef>
              <a:spcAft>
                <a:spcPts val="0"/>
              </a:spcAft>
              <a:buSzPts val="1400"/>
              <a:buNone/>
              <a:defRPr b="1" i="0" sz="2000" u="none" cap="none" strike="noStrike">
                <a:solidFill>
                  <a:schemeClr val="dk2"/>
                </a:solidFill>
                <a:latin typeface="Arial"/>
                <a:ea typeface="Arial"/>
                <a:cs typeface="Arial"/>
                <a:sym typeface="Arial"/>
              </a:defRPr>
            </a:lvl7pPr>
            <a:lvl8pPr lvl="7" marR="0" rtl="0" algn="l">
              <a:spcBef>
                <a:spcPts val="0"/>
              </a:spcBef>
              <a:spcAft>
                <a:spcPts val="0"/>
              </a:spcAft>
              <a:buSzPts val="1400"/>
              <a:buNone/>
              <a:defRPr b="1" i="0" sz="2000" u="none" cap="none" strike="noStrike">
                <a:solidFill>
                  <a:schemeClr val="dk2"/>
                </a:solidFill>
                <a:latin typeface="Arial"/>
                <a:ea typeface="Arial"/>
                <a:cs typeface="Arial"/>
                <a:sym typeface="Arial"/>
              </a:defRPr>
            </a:lvl8pPr>
            <a:lvl9pPr lvl="8" marR="0" rtl="0" algn="l">
              <a:spcBef>
                <a:spcPts val="0"/>
              </a:spcBef>
              <a:spcAft>
                <a:spcPts val="0"/>
              </a:spcAft>
              <a:buSzPts val="1400"/>
              <a:buNone/>
              <a:defRPr b="1" i="0" sz="2000" u="none" cap="none" strike="noStrike">
                <a:solidFill>
                  <a:schemeClr val="dk2"/>
                </a:solidFill>
                <a:latin typeface="Arial"/>
                <a:ea typeface="Arial"/>
                <a:cs typeface="Arial"/>
                <a:sym typeface="Arial"/>
              </a:defRPr>
            </a:lvl9pPr>
          </a:lstStyle>
          <a:p/>
        </p:txBody>
      </p:sp>
      <p:sp>
        <p:nvSpPr>
          <p:cNvPr id="61" name="Google Shape;61;p10"/>
          <p:cNvSpPr txBox="1"/>
          <p:nvPr>
            <p:ph idx="12" type="sldNum"/>
          </p:nvPr>
        </p:nvSpPr>
        <p:spPr>
          <a:xfrm>
            <a:off x="6774934" y="4854985"/>
            <a:ext cx="2052074" cy="273844"/>
          </a:xfrm>
          <a:prstGeom prst="rect">
            <a:avLst/>
          </a:prstGeom>
          <a:noFill/>
          <a:ln>
            <a:noFill/>
          </a:ln>
        </p:spPr>
        <p:txBody>
          <a:bodyPr anchorCtr="0" anchor="ctr" bIns="45700" lIns="0" spcFirstLastPara="1" rIns="0"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de-DE"/>
              <a:t>‹#›</a:t>
            </a:fld>
            <a:endParaRPr/>
          </a:p>
        </p:txBody>
      </p:sp>
      <p:sp>
        <p:nvSpPr>
          <p:cNvPr id="62" name="Google Shape;62;p10"/>
          <p:cNvSpPr txBox="1"/>
          <p:nvPr>
            <p:ph idx="11" type="ftr"/>
          </p:nvPr>
        </p:nvSpPr>
        <p:spPr>
          <a:xfrm>
            <a:off x="311162" y="4854985"/>
            <a:ext cx="6464280" cy="273844"/>
          </a:xfrm>
          <a:prstGeom prst="rect">
            <a:avLst/>
          </a:prstGeom>
          <a:noFill/>
          <a:ln>
            <a:noFill/>
          </a:ln>
        </p:spPr>
        <p:txBody>
          <a:bodyPr anchorCtr="0" anchor="ctr" bIns="45700" lIns="0" spcFirstLastPara="1" rIns="0"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0"/>
          <p:cNvSpPr txBox="1"/>
          <p:nvPr>
            <p:ph idx="1" type="body"/>
          </p:nvPr>
        </p:nvSpPr>
        <p:spPr>
          <a:xfrm>
            <a:off x="316992" y="2152650"/>
            <a:ext cx="4197858" cy="2552700"/>
          </a:xfrm>
          <a:prstGeom prst="rect">
            <a:avLst/>
          </a:prstGeom>
          <a:noFill/>
          <a:ln>
            <a:noFill/>
          </a:ln>
        </p:spPr>
        <p:txBody>
          <a:bodyPr anchorCtr="0" anchor="t" bIns="45700" lIns="0" spcFirstLastPara="1" rIns="0" wrap="square" tIns="45700">
            <a:noAutofit/>
          </a:bodyPr>
          <a:lstStyle>
            <a:lvl1pPr indent="-228600" lvl="0" marL="457200" marR="0" rtl="0" algn="l">
              <a:lnSpc>
                <a:spcPct val="100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64" name="Google Shape;64;p10"/>
          <p:cNvSpPr/>
          <p:nvPr>
            <p:ph idx="2" type="pic"/>
          </p:nvPr>
        </p:nvSpPr>
        <p:spPr>
          <a:xfrm>
            <a:off x="4648200" y="2143125"/>
            <a:ext cx="4180392" cy="2543176"/>
          </a:xfrm>
          <a:prstGeom prst="rect">
            <a:avLst/>
          </a:prstGeom>
          <a:noFill/>
          <a:ln>
            <a:noFill/>
          </a:ln>
        </p:spPr>
      </p:sp>
      <p:sp>
        <p:nvSpPr>
          <p:cNvPr id="65" name="Google Shape;65;p10"/>
          <p:cNvSpPr txBox="1"/>
          <p:nvPr>
            <p:ph idx="3" type="body"/>
          </p:nvPr>
        </p:nvSpPr>
        <p:spPr>
          <a:xfrm>
            <a:off x="319090" y="1600200"/>
            <a:ext cx="8508999" cy="495780"/>
          </a:xfrm>
          <a:prstGeom prst="rect">
            <a:avLst/>
          </a:prstGeom>
          <a:noFill/>
          <a:ln>
            <a:noFill/>
          </a:ln>
        </p:spPr>
        <p:txBody>
          <a:bodyPr anchorCtr="0" anchor="t" bIns="0" lIns="0" spcFirstLastPara="1" rIns="0" wrap="square" tIns="0">
            <a:noAutofit/>
          </a:bodyPr>
          <a:lstStyle>
            <a:lvl1pPr indent="-228600" lvl="0" marL="457200" marR="0" rtl="0" algn="l">
              <a:lnSpc>
                <a:spcPct val="114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30200" lvl="1" marL="914400" marR="0" rtl="0" algn="l">
              <a:lnSpc>
                <a:spcPct val="10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rt">
  <p:cSld name="Start">
    <p:spTree>
      <p:nvGrpSpPr>
        <p:cNvPr id="66" name="Shape 66"/>
        <p:cNvGrpSpPr/>
        <p:nvPr/>
      </p:nvGrpSpPr>
      <p:grpSpPr>
        <a:xfrm>
          <a:off x="0" y="0"/>
          <a:ext cx="0" cy="0"/>
          <a:chOff x="0" y="0"/>
          <a:chExt cx="0" cy="0"/>
        </a:xfrm>
      </p:grpSpPr>
      <p:sp>
        <p:nvSpPr>
          <p:cNvPr id="67" name="Google Shape;67;p11"/>
          <p:cNvSpPr txBox="1"/>
          <p:nvPr>
            <p:ph type="title"/>
          </p:nvPr>
        </p:nvSpPr>
        <p:spPr>
          <a:xfrm>
            <a:off x="319090" y="972000"/>
            <a:ext cx="8508999" cy="410369"/>
          </a:xfrm>
          <a:prstGeom prst="rect">
            <a:avLst/>
          </a:prstGeom>
          <a:noFill/>
          <a:ln>
            <a:noFill/>
          </a:ln>
        </p:spPr>
        <p:txBody>
          <a:bodyPr anchorCtr="0" anchor="t" bIns="0" lIns="0" spcFirstLastPara="1" rIns="0" wrap="square" tIns="0">
            <a:spAutoFit/>
          </a:bodyPr>
          <a:lstStyle>
            <a:lvl1pPr lvl="0" marR="0" rtl="0" algn="l">
              <a:lnSpc>
                <a:spcPct val="128000"/>
              </a:lnSpc>
              <a:spcBef>
                <a:spcPts val="0"/>
              </a:spcBef>
              <a:spcAft>
                <a:spcPts val="0"/>
              </a:spcAft>
              <a:buSzPts val="1400"/>
              <a:buNone/>
              <a:defRPr b="0" i="0" sz="2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2000" u="none" cap="none" strike="noStrike">
                <a:solidFill>
                  <a:schemeClr val="dk2"/>
                </a:solidFill>
                <a:latin typeface="Arial"/>
                <a:ea typeface="Arial"/>
                <a:cs typeface="Arial"/>
                <a:sym typeface="Arial"/>
              </a:defRPr>
            </a:lvl2pPr>
            <a:lvl3pPr lvl="2" marR="0" rtl="0" algn="l">
              <a:spcBef>
                <a:spcPts val="0"/>
              </a:spcBef>
              <a:spcAft>
                <a:spcPts val="0"/>
              </a:spcAft>
              <a:buSzPts val="1400"/>
              <a:buNone/>
              <a:defRPr b="1" i="0" sz="2000" u="none" cap="none" strike="noStrike">
                <a:solidFill>
                  <a:schemeClr val="dk2"/>
                </a:solidFill>
                <a:latin typeface="Arial"/>
                <a:ea typeface="Arial"/>
                <a:cs typeface="Arial"/>
                <a:sym typeface="Arial"/>
              </a:defRPr>
            </a:lvl3pPr>
            <a:lvl4pPr lvl="3" marR="0" rtl="0" algn="l">
              <a:spcBef>
                <a:spcPts val="0"/>
              </a:spcBef>
              <a:spcAft>
                <a:spcPts val="0"/>
              </a:spcAft>
              <a:buSzPts val="1400"/>
              <a:buNone/>
              <a:defRPr b="1" i="0" sz="2000" u="none" cap="none" strike="noStrike">
                <a:solidFill>
                  <a:schemeClr val="dk2"/>
                </a:solidFill>
                <a:latin typeface="Arial"/>
                <a:ea typeface="Arial"/>
                <a:cs typeface="Arial"/>
                <a:sym typeface="Arial"/>
              </a:defRPr>
            </a:lvl4pPr>
            <a:lvl5pPr lvl="4" marR="0" rtl="0" algn="l">
              <a:spcBef>
                <a:spcPts val="0"/>
              </a:spcBef>
              <a:spcAft>
                <a:spcPts val="0"/>
              </a:spcAft>
              <a:buSzPts val="1400"/>
              <a:buNone/>
              <a:defRPr b="1" i="0" sz="2000" u="none" cap="none" strike="noStrike">
                <a:solidFill>
                  <a:schemeClr val="dk2"/>
                </a:solidFill>
                <a:latin typeface="Arial"/>
                <a:ea typeface="Arial"/>
                <a:cs typeface="Arial"/>
                <a:sym typeface="Arial"/>
              </a:defRPr>
            </a:lvl5pPr>
            <a:lvl6pPr lvl="5" marR="0" rtl="0" algn="l">
              <a:spcBef>
                <a:spcPts val="0"/>
              </a:spcBef>
              <a:spcAft>
                <a:spcPts val="0"/>
              </a:spcAft>
              <a:buSzPts val="1400"/>
              <a:buNone/>
              <a:defRPr b="1" i="0" sz="2000" u="none" cap="none" strike="noStrike">
                <a:solidFill>
                  <a:schemeClr val="dk2"/>
                </a:solidFill>
                <a:latin typeface="Arial"/>
                <a:ea typeface="Arial"/>
                <a:cs typeface="Arial"/>
                <a:sym typeface="Arial"/>
              </a:defRPr>
            </a:lvl6pPr>
            <a:lvl7pPr lvl="6" marR="0" rtl="0" algn="l">
              <a:spcBef>
                <a:spcPts val="0"/>
              </a:spcBef>
              <a:spcAft>
                <a:spcPts val="0"/>
              </a:spcAft>
              <a:buSzPts val="1400"/>
              <a:buNone/>
              <a:defRPr b="1" i="0" sz="2000" u="none" cap="none" strike="noStrike">
                <a:solidFill>
                  <a:schemeClr val="dk2"/>
                </a:solidFill>
                <a:latin typeface="Arial"/>
                <a:ea typeface="Arial"/>
                <a:cs typeface="Arial"/>
                <a:sym typeface="Arial"/>
              </a:defRPr>
            </a:lvl7pPr>
            <a:lvl8pPr lvl="7" marR="0" rtl="0" algn="l">
              <a:spcBef>
                <a:spcPts val="0"/>
              </a:spcBef>
              <a:spcAft>
                <a:spcPts val="0"/>
              </a:spcAft>
              <a:buSzPts val="1400"/>
              <a:buNone/>
              <a:defRPr b="1" i="0" sz="2000" u="none" cap="none" strike="noStrike">
                <a:solidFill>
                  <a:schemeClr val="dk2"/>
                </a:solidFill>
                <a:latin typeface="Arial"/>
                <a:ea typeface="Arial"/>
                <a:cs typeface="Arial"/>
                <a:sym typeface="Arial"/>
              </a:defRPr>
            </a:lvl8pPr>
            <a:lvl9pPr lvl="8" marR="0" rtl="0" algn="l">
              <a:spcBef>
                <a:spcPts val="0"/>
              </a:spcBef>
              <a:spcAft>
                <a:spcPts val="0"/>
              </a:spcAft>
              <a:buSzPts val="1400"/>
              <a:buNone/>
              <a:defRPr b="1" i="0" sz="2000" u="none" cap="none" strike="noStrike">
                <a:solidFill>
                  <a:schemeClr val="dk2"/>
                </a:solidFill>
                <a:latin typeface="Arial"/>
                <a:ea typeface="Arial"/>
                <a:cs typeface="Arial"/>
                <a:sym typeface="Arial"/>
              </a:defRPr>
            </a:lvl9pPr>
          </a:lstStyle>
          <a:p/>
        </p:txBody>
      </p:sp>
      <p:sp>
        <p:nvSpPr>
          <p:cNvPr id="68" name="Google Shape;68;p11"/>
          <p:cNvSpPr txBox="1"/>
          <p:nvPr>
            <p:ph idx="1" type="body"/>
          </p:nvPr>
        </p:nvSpPr>
        <p:spPr>
          <a:xfrm>
            <a:off x="319088" y="1484040"/>
            <a:ext cx="8508999" cy="955594"/>
          </a:xfrm>
          <a:prstGeom prst="rect">
            <a:avLst/>
          </a:prstGeom>
          <a:noFill/>
          <a:ln>
            <a:noFill/>
          </a:ln>
        </p:spPr>
        <p:txBody>
          <a:bodyPr anchorCtr="0" anchor="t" bIns="0" lIns="0" spcFirstLastPara="1" rIns="0" wrap="square" tIns="0">
            <a:noAutofit/>
          </a:bodyPr>
          <a:lstStyle>
            <a:lvl1pPr indent="-228600" lvl="0" marL="457200" marR="0" rtl="0" algn="l">
              <a:lnSpc>
                <a:spcPct val="150000"/>
              </a:lnSpc>
              <a:spcBef>
                <a:spcPts val="0"/>
              </a:spcBef>
              <a:spcAft>
                <a:spcPts val="0"/>
              </a:spcAft>
              <a:buSzPts val="1400"/>
              <a:buNone/>
              <a:defRPr b="0" i="0" sz="1400" u="none" cap="none" strike="noStrike">
                <a:solidFill>
                  <a:schemeClr val="dk1"/>
                </a:solidFill>
                <a:latin typeface="Arial"/>
                <a:ea typeface="Arial"/>
                <a:cs typeface="Arial"/>
                <a:sym typeface="Arial"/>
              </a:defRPr>
            </a:lvl1pPr>
            <a:lvl2pPr indent="-330200" lvl="1" marL="914400" marR="0" rtl="0" algn="l">
              <a:lnSpc>
                <a:spcPct val="100000"/>
              </a:lnSpc>
              <a:spcBef>
                <a:spcPts val="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17500" lvl="2" marL="13716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3pPr>
            <a:lvl4pPr indent="-317500" lvl="3" marL="18288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125000"/>
              </a:lnSpc>
              <a:spcBef>
                <a:spcPts val="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69" name="Google Shape;69;p11"/>
          <p:cNvSpPr/>
          <p:nvPr/>
        </p:nvSpPr>
        <p:spPr>
          <a:xfrm>
            <a:off x="8347635" y="4806203"/>
            <a:ext cx="575236" cy="268941"/>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2000"/>
              <a:buFont typeface="Arial"/>
              <a:buNone/>
            </a:pPr>
            <a:r>
              <a:t/>
            </a:r>
            <a:endParaRPr b="0" i="0" sz="2000" u="none" cap="none" strike="noStrike">
              <a:solidFill>
                <a:schemeClr val="dk1"/>
              </a:solidFill>
              <a:latin typeface="Arial"/>
              <a:ea typeface="Arial"/>
              <a:cs typeface="Arial"/>
              <a:sym typeface="Arial"/>
            </a:endParaRPr>
          </a:p>
        </p:txBody>
      </p:sp>
      <p:sp>
        <p:nvSpPr>
          <p:cNvPr id="70" name="Google Shape;70;p11"/>
          <p:cNvSpPr txBox="1"/>
          <p:nvPr>
            <p:ph idx="12" type="sldNum"/>
          </p:nvPr>
        </p:nvSpPr>
        <p:spPr>
          <a:xfrm>
            <a:off x="6774934" y="4854985"/>
            <a:ext cx="2052074" cy="273844"/>
          </a:xfrm>
          <a:prstGeom prst="rect">
            <a:avLst/>
          </a:prstGeom>
          <a:noFill/>
          <a:ln>
            <a:noFill/>
          </a:ln>
        </p:spPr>
        <p:txBody>
          <a:bodyPr anchorCtr="0" anchor="ctr" bIns="45700" lIns="0" spcFirstLastPara="1" rIns="0" wrap="square" tIns="45700">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de-DE"/>
              <a:t>‹#›</a:t>
            </a:fld>
            <a:endParaRPr/>
          </a:p>
        </p:txBody>
      </p:sp>
      <p:sp>
        <p:nvSpPr>
          <p:cNvPr id="71" name="Google Shape;71;p11"/>
          <p:cNvSpPr txBox="1"/>
          <p:nvPr>
            <p:ph idx="11" type="ftr"/>
          </p:nvPr>
        </p:nvSpPr>
        <p:spPr>
          <a:xfrm>
            <a:off x="311162" y="4854985"/>
            <a:ext cx="6464280" cy="273844"/>
          </a:xfrm>
          <a:prstGeom prst="rect">
            <a:avLst/>
          </a:prstGeom>
          <a:noFill/>
          <a:ln>
            <a:noFill/>
          </a:ln>
        </p:spPr>
        <p:txBody>
          <a:bodyPr anchorCtr="0" anchor="ctr" bIns="45700" lIns="0" spcFirstLastPara="1" rIns="0"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slideLayout" Target="../slideLayouts/slideLayout11.xml"/><Relationship Id="rId3" Type="http://schemas.openxmlformats.org/officeDocument/2006/relationships/slideLayout" Target="../slideLayouts/slideLayout12.xml"/><Relationship Id="rId4" Type="http://schemas.openxmlformats.org/officeDocument/2006/relationships/slideLayout" Target="../slideLayouts/slideLayout13.xml"/><Relationship Id="rId11" Type="http://schemas.openxmlformats.org/officeDocument/2006/relationships/slideLayout" Target="../slideLayouts/slideLayout20.xml"/><Relationship Id="rId10" Type="http://schemas.openxmlformats.org/officeDocument/2006/relationships/slideLayout" Target="../slideLayouts/slideLayout19.xml"/><Relationship Id="rId12" Type="http://schemas.openxmlformats.org/officeDocument/2006/relationships/theme" Target="../theme/theme2.xml"/><Relationship Id="rId9" Type="http://schemas.openxmlformats.org/officeDocument/2006/relationships/slideLayout" Target="../slideLayouts/slideLayout18.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idx="11" type="ftr"/>
          </p:nvPr>
        </p:nvSpPr>
        <p:spPr>
          <a:xfrm>
            <a:off x="311162" y="4854985"/>
            <a:ext cx="7829538" cy="288515"/>
          </a:xfrm>
          <a:prstGeom prst="rect">
            <a:avLst/>
          </a:prstGeom>
          <a:noFill/>
          <a:ln>
            <a:noFill/>
          </a:ln>
        </p:spPr>
        <p:txBody>
          <a:bodyPr anchorCtr="0" anchor="ctr" bIns="45700" lIns="0" spcFirstLastPara="1" rIns="0" wrap="square" tIns="45700">
            <a:noAutofit/>
          </a:bodyPr>
          <a:lstStyle>
            <a:lvl1pPr lvl="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 name="Google Shape;11;p1"/>
          <p:cNvSpPr txBox="1"/>
          <p:nvPr>
            <p:ph idx="12" type="sldNum"/>
          </p:nvPr>
        </p:nvSpPr>
        <p:spPr>
          <a:xfrm>
            <a:off x="6774934" y="4854985"/>
            <a:ext cx="2052000" cy="273844"/>
          </a:xfrm>
          <a:prstGeom prst="rect">
            <a:avLst/>
          </a:prstGeom>
          <a:noFill/>
          <a:ln>
            <a:noFill/>
          </a:ln>
        </p:spPr>
        <p:txBody>
          <a:bodyPr anchorCtr="0" anchor="ctr" bIns="45700" lIns="0" spcFirstLastPara="1" rIns="0" wrap="square" tIns="45700">
            <a:noAutofit/>
          </a:bodyPr>
          <a:lstStyle>
            <a:lvl1pPr indent="0" lvl="0" marL="0" marR="0" rtl="0" algn="r">
              <a:spcBef>
                <a:spcPts val="0"/>
              </a:spcBef>
              <a:spcAft>
                <a:spcPts val="0"/>
              </a:spcAft>
              <a:buNone/>
              <a:defRPr b="0" i="0" sz="1100" u="none" cap="none" strike="noStrike">
                <a:solidFill>
                  <a:schemeClr val="dk1"/>
                </a:solidFill>
                <a:latin typeface="Arial"/>
                <a:ea typeface="Arial"/>
                <a:cs typeface="Arial"/>
                <a:sym typeface="Arial"/>
              </a:defRPr>
            </a:lvl1pPr>
            <a:lvl2pPr indent="0" lvl="1" marL="0" marR="0" rtl="0" algn="r">
              <a:spcBef>
                <a:spcPts val="0"/>
              </a:spcBef>
              <a:spcAft>
                <a:spcPts val="0"/>
              </a:spcAft>
              <a:buNone/>
              <a:defRPr b="0" i="0" sz="1100" u="none" cap="none" strike="noStrike">
                <a:solidFill>
                  <a:schemeClr val="dk1"/>
                </a:solidFill>
                <a:latin typeface="Arial"/>
                <a:ea typeface="Arial"/>
                <a:cs typeface="Arial"/>
                <a:sym typeface="Arial"/>
              </a:defRPr>
            </a:lvl2pPr>
            <a:lvl3pPr indent="0" lvl="2" marL="0" marR="0" rtl="0" algn="r">
              <a:spcBef>
                <a:spcPts val="0"/>
              </a:spcBef>
              <a:spcAft>
                <a:spcPts val="0"/>
              </a:spcAft>
              <a:buNone/>
              <a:defRPr b="0" i="0" sz="1100" u="none" cap="none" strike="noStrike">
                <a:solidFill>
                  <a:schemeClr val="dk1"/>
                </a:solidFill>
                <a:latin typeface="Arial"/>
                <a:ea typeface="Arial"/>
                <a:cs typeface="Arial"/>
                <a:sym typeface="Arial"/>
              </a:defRPr>
            </a:lvl3pPr>
            <a:lvl4pPr indent="0" lvl="3" marL="0" marR="0" rtl="0" algn="r">
              <a:spcBef>
                <a:spcPts val="0"/>
              </a:spcBef>
              <a:spcAft>
                <a:spcPts val="0"/>
              </a:spcAft>
              <a:buNone/>
              <a:defRPr b="0" i="0" sz="1100" u="none" cap="none" strike="noStrike">
                <a:solidFill>
                  <a:schemeClr val="dk1"/>
                </a:solidFill>
                <a:latin typeface="Arial"/>
                <a:ea typeface="Arial"/>
                <a:cs typeface="Arial"/>
                <a:sym typeface="Arial"/>
              </a:defRPr>
            </a:lvl4pPr>
            <a:lvl5pPr indent="0" lvl="4" marL="0" marR="0" rtl="0" algn="r">
              <a:spcBef>
                <a:spcPts val="0"/>
              </a:spcBef>
              <a:spcAft>
                <a:spcPts val="0"/>
              </a:spcAft>
              <a:buNone/>
              <a:defRPr b="0" i="0" sz="1100" u="none" cap="none" strike="noStrike">
                <a:solidFill>
                  <a:schemeClr val="dk1"/>
                </a:solidFill>
                <a:latin typeface="Arial"/>
                <a:ea typeface="Arial"/>
                <a:cs typeface="Arial"/>
                <a:sym typeface="Arial"/>
              </a:defRPr>
            </a:lvl5pPr>
            <a:lvl6pPr indent="0" lvl="5" marL="0" marR="0" rtl="0" algn="r">
              <a:spcBef>
                <a:spcPts val="0"/>
              </a:spcBef>
              <a:spcAft>
                <a:spcPts val="0"/>
              </a:spcAft>
              <a:buNone/>
              <a:defRPr b="0" i="0" sz="1100" u="none" cap="none" strike="noStrike">
                <a:solidFill>
                  <a:schemeClr val="dk1"/>
                </a:solidFill>
                <a:latin typeface="Arial"/>
                <a:ea typeface="Arial"/>
                <a:cs typeface="Arial"/>
                <a:sym typeface="Arial"/>
              </a:defRPr>
            </a:lvl6pPr>
            <a:lvl7pPr indent="0" lvl="6" marL="0" marR="0" rtl="0" algn="r">
              <a:spcBef>
                <a:spcPts val="0"/>
              </a:spcBef>
              <a:spcAft>
                <a:spcPts val="0"/>
              </a:spcAft>
              <a:buNone/>
              <a:defRPr b="0" i="0" sz="1100" u="none" cap="none" strike="noStrike">
                <a:solidFill>
                  <a:schemeClr val="dk1"/>
                </a:solidFill>
                <a:latin typeface="Arial"/>
                <a:ea typeface="Arial"/>
                <a:cs typeface="Arial"/>
                <a:sym typeface="Arial"/>
              </a:defRPr>
            </a:lvl7pPr>
            <a:lvl8pPr indent="0" lvl="7" marL="0" marR="0" rtl="0" algn="r">
              <a:spcBef>
                <a:spcPts val="0"/>
              </a:spcBef>
              <a:spcAft>
                <a:spcPts val="0"/>
              </a:spcAft>
              <a:buNone/>
              <a:defRPr b="0" i="0" sz="1100" u="none" cap="none" strike="noStrike">
                <a:solidFill>
                  <a:schemeClr val="dk1"/>
                </a:solidFill>
                <a:latin typeface="Arial"/>
                <a:ea typeface="Arial"/>
                <a:cs typeface="Arial"/>
                <a:sym typeface="Arial"/>
              </a:defRPr>
            </a:lvl8pPr>
            <a:lvl9pPr indent="0" lvl="8" marL="0" marR="0" rtl="0" algn="r">
              <a:spcBef>
                <a:spcPts val="0"/>
              </a:spcBef>
              <a:spcAft>
                <a:spcPts val="0"/>
              </a:spcAft>
              <a:buNone/>
              <a:defRPr b="0" i="0" sz="11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pic>
        <p:nvPicPr>
          <p:cNvPr descr="20150416 tum logo blau png final.png" id="12" name="Google Shape;12;p1"/>
          <p:cNvPicPr preferRelativeResize="0"/>
          <p:nvPr/>
        </p:nvPicPr>
        <p:blipFill rotWithShape="1">
          <a:blip r:embed="rId1">
            <a:alphaModFix/>
          </a:blip>
          <a:srcRect b="0" l="0" r="0" t="0"/>
          <a:stretch/>
        </p:blipFill>
        <p:spPr>
          <a:xfrm>
            <a:off x="8218800" y="324000"/>
            <a:ext cx="604774" cy="31851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 name="Shape 19"/>
        <p:cNvGrpSpPr/>
        <p:nvPr/>
      </p:nvGrpSpPr>
      <p:grpSpPr>
        <a:xfrm>
          <a:off x="0" y="0"/>
          <a:ext cx="0" cy="0"/>
          <a:chOff x="0" y="0"/>
          <a:chExt cx="0" cy="0"/>
        </a:xfrm>
      </p:grpSpPr>
      <p:pic>
        <p:nvPicPr>
          <p:cNvPr descr="20150416 tum logo blau png final.png" id="20" name="Google Shape;20;p3"/>
          <p:cNvPicPr preferRelativeResize="0"/>
          <p:nvPr/>
        </p:nvPicPr>
        <p:blipFill rotWithShape="1">
          <a:blip r:embed="rId1">
            <a:alphaModFix/>
          </a:blip>
          <a:srcRect b="0" l="0" r="0" t="0"/>
          <a:stretch/>
        </p:blipFill>
        <p:spPr>
          <a:xfrm>
            <a:off x="8218411" y="324000"/>
            <a:ext cx="604774" cy="318516"/>
          </a:xfrm>
          <a:prstGeom prst="rect">
            <a:avLst/>
          </a:prstGeom>
          <a:noFill/>
          <a:ln>
            <a:noFill/>
          </a:ln>
        </p:spPr>
      </p:pic>
      <p:sp>
        <p:nvSpPr>
          <p:cNvPr id="21" name="Google Shape;21;p3"/>
          <p:cNvSpPr txBox="1"/>
          <p:nvPr>
            <p:ph idx="12" type="sldNum"/>
          </p:nvPr>
        </p:nvSpPr>
        <p:spPr>
          <a:xfrm>
            <a:off x="6774934" y="4854985"/>
            <a:ext cx="2052074" cy="273844"/>
          </a:xfrm>
          <a:prstGeom prst="rect">
            <a:avLst/>
          </a:prstGeom>
          <a:noFill/>
          <a:ln>
            <a:noFill/>
          </a:ln>
        </p:spPr>
        <p:txBody>
          <a:bodyPr anchorCtr="0" anchor="ctr" bIns="45700" lIns="0" spcFirstLastPara="1" rIns="0" wrap="square" tIns="45700">
            <a:noAutofit/>
          </a:bodyPr>
          <a:lstStyle>
            <a:lvl1pPr indent="0" lvl="0" marL="0" marR="0" rtl="0" algn="r">
              <a:spcBef>
                <a:spcPts val="0"/>
              </a:spcBef>
              <a:spcAft>
                <a:spcPts val="0"/>
              </a:spcAft>
              <a:buNone/>
              <a:defRPr b="0" i="0" sz="1100" u="none" cap="none" strike="noStrike">
                <a:solidFill>
                  <a:schemeClr val="dk1"/>
                </a:solidFill>
                <a:latin typeface="Arial"/>
                <a:ea typeface="Arial"/>
                <a:cs typeface="Arial"/>
                <a:sym typeface="Arial"/>
              </a:defRPr>
            </a:lvl1pPr>
            <a:lvl2pPr indent="0" lvl="1" marL="0" marR="0" rtl="0" algn="r">
              <a:spcBef>
                <a:spcPts val="0"/>
              </a:spcBef>
              <a:spcAft>
                <a:spcPts val="0"/>
              </a:spcAft>
              <a:buNone/>
              <a:defRPr b="0" i="0" sz="1100" u="none" cap="none" strike="noStrike">
                <a:solidFill>
                  <a:schemeClr val="dk1"/>
                </a:solidFill>
                <a:latin typeface="Arial"/>
                <a:ea typeface="Arial"/>
                <a:cs typeface="Arial"/>
                <a:sym typeface="Arial"/>
              </a:defRPr>
            </a:lvl2pPr>
            <a:lvl3pPr indent="0" lvl="2" marL="0" marR="0" rtl="0" algn="r">
              <a:spcBef>
                <a:spcPts val="0"/>
              </a:spcBef>
              <a:spcAft>
                <a:spcPts val="0"/>
              </a:spcAft>
              <a:buNone/>
              <a:defRPr b="0" i="0" sz="1100" u="none" cap="none" strike="noStrike">
                <a:solidFill>
                  <a:schemeClr val="dk1"/>
                </a:solidFill>
                <a:latin typeface="Arial"/>
                <a:ea typeface="Arial"/>
                <a:cs typeface="Arial"/>
                <a:sym typeface="Arial"/>
              </a:defRPr>
            </a:lvl3pPr>
            <a:lvl4pPr indent="0" lvl="3" marL="0" marR="0" rtl="0" algn="r">
              <a:spcBef>
                <a:spcPts val="0"/>
              </a:spcBef>
              <a:spcAft>
                <a:spcPts val="0"/>
              </a:spcAft>
              <a:buNone/>
              <a:defRPr b="0" i="0" sz="1100" u="none" cap="none" strike="noStrike">
                <a:solidFill>
                  <a:schemeClr val="dk1"/>
                </a:solidFill>
                <a:latin typeface="Arial"/>
                <a:ea typeface="Arial"/>
                <a:cs typeface="Arial"/>
                <a:sym typeface="Arial"/>
              </a:defRPr>
            </a:lvl4pPr>
            <a:lvl5pPr indent="0" lvl="4" marL="0" marR="0" rtl="0" algn="r">
              <a:spcBef>
                <a:spcPts val="0"/>
              </a:spcBef>
              <a:spcAft>
                <a:spcPts val="0"/>
              </a:spcAft>
              <a:buNone/>
              <a:defRPr b="0" i="0" sz="1100" u="none" cap="none" strike="noStrike">
                <a:solidFill>
                  <a:schemeClr val="dk1"/>
                </a:solidFill>
                <a:latin typeface="Arial"/>
                <a:ea typeface="Arial"/>
                <a:cs typeface="Arial"/>
                <a:sym typeface="Arial"/>
              </a:defRPr>
            </a:lvl5pPr>
            <a:lvl6pPr indent="0" lvl="5" marL="0" marR="0" rtl="0" algn="r">
              <a:spcBef>
                <a:spcPts val="0"/>
              </a:spcBef>
              <a:spcAft>
                <a:spcPts val="0"/>
              </a:spcAft>
              <a:buNone/>
              <a:defRPr b="0" i="0" sz="1100" u="none" cap="none" strike="noStrike">
                <a:solidFill>
                  <a:schemeClr val="dk1"/>
                </a:solidFill>
                <a:latin typeface="Arial"/>
                <a:ea typeface="Arial"/>
                <a:cs typeface="Arial"/>
                <a:sym typeface="Arial"/>
              </a:defRPr>
            </a:lvl6pPr>
            <a:lvl7pPr indent="0" lvl="6" marL="0" marR="0" rtl="0" algn="r">
              <a:spcBef>
                <a:spcPts val="0"/>
              </a:spcBef>
              <a:spcAft>
                <a:spcPts val="0"/>
              </a:spcAft>
              <a:buNone/>
              <a:defRPr b="0" i="0" sz="1100" u="none" cap="none" strike="noStrike">
                <a:solidFill>
                  <a:schemeClr val="dk1"/>
                </a:solidFill>
                <a:latin typeface="Arial"/>
                <a:ea typeface="Arial"/>
                <a:cs typeface="Arial"/>
                <a:sym typeface="Arial"/>
              </a:defRPr>
            </a:lvl7pPr>
            <a:lvl8pPr indent="0" lvl="7" marL="0" marR="0" rtl="0" algn="r">
              <a:spcBef>
                <a:spcPts val="0"/>
              </a:spcBef>
              <a:spcAft>
                <a:spcPts val="0"/>
              </a:spcAft>
              <a:buNone/>
              <a:defRPr b="0" i="0" sz="1100" u="none" cap="none" strike="noStrike">
                <a:solidFill>
                  <a:schemeClr val="dk1"/>
                </a:solidFill>
                <a:latin typeface="Arial"/>
                <a:ea typeface="Arial"/>
                <a:cs typeface="Arial"/>
                <a:sym typeface="Arial"/>
              </a:defRPr>
            </a:lvl8pPr>
            <a:lvl9pPr indent="0" lvl="8" marL="0" marR="0" rtl="0" algn="r">
              <a:spcBef>
                <a:spcPts val="0"/>
              </a:spcBef>
              <a:spcAft>
                <a:spcPts val="0"/>
              </a:spcAft>
              <a:buNone/>
              <a:defRPr b="0" i="0" sz="11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sp>
        <p:nvSpPr>
          <p:cNvPr id="22" name="Google Shape;22;p3"/>
          <p:cNvSpPr txBox="1"/>
          <p:nvPr>
            <p:ph idx="11" type="ftr"/>
          </p:nvPr>
        </p:nvSpPr>
        <p:spPr>
          <a:xfrm>
            <a:off x="311162" y="4854985"/>
            <a:ext cx="6464280" cy="273844"/>
          </a:xfrm>
          <a:prstGeom prst="rect">
            <a:avLst/>
          </a:prstGeom>
          <a:noFill/>
          <a:ln>
            <a:noFill/>
          </a:ln>
        </p:spPr>
        <p:txBody>
          <a:bodyPr anchorCtr="0" anchor="ctr" bIns="45700" lIns="0" spcFirstLastPara="1" rIns="0" wrap="square" tIns="45700">
            <a:noAutofit/>
          </a:bodyPr>
          <a:lstStyle>
            <a:lvl1pPr lvl="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2" name="Shape 72"/>
        <p:cNvGrpSpPr/>
        <p:nvPr/>
      </p:nvGrpSpPr>
      <p:grpSpPr>
        <a:xfrm>
          <a:off x="0" y="0"/>
          <a:ext cx="0" cy="0"/>
          <a:chOff x="0" y="0"/>
          <a:chExt cx="0" cy="0"/>
        </a:xfrm>
      </p:grpSpPr>
      <p:sp>
        <p:nvSpPr>
          <p:cNvPr id="73" name="Google Shape;73;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4" name="Google Shape;74;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75" name="Google Shape;75;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de-DE"/>
              <a:t>‹#›</a:t>
            </a:fld>
            <a:endParaRPr/>
          </a:p>
        </p:txBody>
      </p:sp>
    </p:spTree>
  </p:cSld>
  <p:clrMap accent1="accent1" accent2="accent2" accent3="accent3" accent4="accent4" accent5="accent5" accent6="accent6" bg1="lt1" bg2="dk2" tx1="dk1" tx2="lt2" folHlink="folHlink" hlink="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drive.google.com/file/d/1Te-xNnNR9YuGwsTHXI6lfpuQpcwbg6c8/view" TargetMode="External"/><Relationship Id="rId4"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drive.google.com/file/d/137nkUwPNB_2ygdDNXaRg9L9WOv3WG7hH/view" TargetMode="External"/><Relationship Id="rId4"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8.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jpg"/><Relationship Id="rId4" Type="http://schemas.openxmlformats.org/officeDocument/2006/relationships/image" Target="../media/image1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8.png"/><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0.png"/><Relationship Id="rId4" Type="http://schemas.openxmlformats.org/officeDocument/2006/relationships/image" Target="../media/image27.png"/><Relationship Id="rId5" Type="http://schemas.openxmlformats.org/officeDocument/2006/relationships/image" Target="../media/image2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descr="TUM_Glockenturm.tif" id="122" name="Google Shape;122;p24"/>
          <p:cNvPicPr preferRelativeResize="0"/>
          <p:nvPr/>
        </p:nvPicPr>
        <p:blipFill rotWithShape="1">
          <a:blip r:embed="rId3">
            <a:alphaModFix/>
          </a:blip>
          <a:srcRect b="0" l="0" r="0" t="0"/>
          <a:stretch/>
        </p:blipFill>
        <p:spPr>
          <a:xfrm>
            <a:off x="4975215" y="1476375"/>
            <a:ext cx="3819542" cy="3333750"/>
          </a:xfrm>
          <a:prstGeom prst="rect">
            <a:avLst/>
          </a:prstGeom>
          <a:noFill/>
          <a:ln>
            <a:noFill/>
          </a:ln>
        </p:spPr>
      </p:pic>
      <p:sp>
        <p:nvSpPr>
          <p:cNvPr id="123" name="Google Shape;123;p24"/>
          <p:cNvSpPr txBox="1"/>
          <p:nvPr>
            <p:ph type="title"/>
          </p:nvPr>
        </p:nvSpPr>
        <p:spPr>
          <a:xfrm>
            <a:off x="317500" y="290650"/>
            <a:ext cx="7739100" cy="940500"/>
          </a:xfrm>
          <a:prstGeom prst="rect">
            <a:avLst/>
          </a:prstGeom>
          <a:noFill/>
          <a:ln>
            <a:noFill/>
          </a:ln>
        </p:spPr>
        <p:txBody>
          <a:bodyPr anchorCtr="0" anchor="t" bIns="0" lIns="0" spcFirstLastPara="1" rIns="0" wrap="square" tIns="0">
            <a:noAutofit/>
          </a:bodyPr>
          <a:lstStyle/>
          <a:p>
            <a:pPr indent="0" lvl="0" marL="0" rtl="0" algn="l">
              <a:lnSpc>
                <a:spcPct val="128000"/>
              </a:lnSpc>
              <a:spcBef>
                <a:spcPts val="0"/>
              </a:spcBef>
              <a:spcAft>
                <a:spcPts val="0"/>
              </a:spcAft>
              <a:buNone/>
            </a:pPr>
            <a:r>
              <a:rPr lang="de-DE"/>
              <a:t>Vehicle-Infrastructure Cooperative 3D Object Detection to Support Autonomous Driving Functions</a:t>
            </a:r>
            <a:endParaRPr/>
          </a:p>
        </p:txBody>
      </p:sp>
      <p:sp>
        <p:nvSpPr>
          <p:cNvPr id="124" name="Google Shape;124;p24"/>
          <p:cNvSpPr txBox="1"/>
          <p:nvPr>
            <p:ph idx="1" type="body"/>
          </p:nvPr>
        </p:nvSpPr>
        <p:spPr>
          <a:xfrm>
            <a:off x="317500" y="4428525"/>
            <a:ext cx="4582200" cy="3816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dk1"/>
              </a:buClr>
              <a:buSzPts val="1100"/>
              <a:buFont typeface="Arial"/>
              <a:buNone/>
            </a:pPr>
            <a:r>
              <a:rPr lang="de-DE" sz="1500"/>
              <a:t>Interdisciplinary Project - Suren Sritharan</a:t>
            </a:r>
            <a:endParaRPr sz="1100">
              <a:highlight>
                <a:srgbClr val="FFFFFF"/>
              </a:highlight>
            </a:endParaRPr>
          </a:p>
          <a:p>
            <a:pPr indent="0" lvl="0" marL="0" rtl="0" algn="l">
              <a:lnSpc>
                <a:spcPct val="150000"/>
              </a:lnSpc>
              <a:spcBef>
                <a:spcPts val="0"/>
              </a:spcBef>
              <a:spcAft>
                <a:spcPts val="0"/>
              </a:spcAft>
              <a:buSzPts val="1100"/>
              <a:buNone/>
            </a:pPr>
            <a:r>
              <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3"/>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Prior works - 3D object detection</a:t>
            </a:r>
            <a:endParaRPr/>
          </a:p>
        </p:txBody>
      </p:sp>
      <p:sp>
        <p:nvSpPr>
          <p:cNvPr id="200" name="Google Shape;200;p33"/>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01" name="Google Shape;201;p33"/>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
        <p:nvSpPr>
          <p:cNvPr id="202" name="Google Shape;202;p33"/>
          <p:cNvSpPr txBox="1"/>
          <p:nvPr>
            <p:ph idx="1" type="body"/>
          </p:nvPr>
        </p:nvSpPr>
        <p:spPr>
          <a:xfrm>
            <a:off x="319100" y="1007900"/>
            <a:ext cx="8569800" cy="35373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SzPts val="1600"/>
              <a:buChar char="●"/>
            </a:pPr>
            <a:r>
              <a:rPr b="1" lang="de-DE" sz="1600"/>
              <a:t>Sensor-based classification</a:t>
            </a:r>
            <a:endParaRPr b="1" sz="1600"/>
          </a:p>
          <a:p>
            <a:pPr indent="-317500" lvl="1" marL="914400" rtl="0" algn="l">
              <a:lnSpc>
                <a:spcPct val="115000"/>
              </a:lnSpc>
              <a:spcBef>
                <a:spcPts val="1000"/>
              </a:spcBef>
              <a:spcAft>
                <a:spcPts val="0"/>
              </a:spcAft>
              <a:buSzPts val="1400"/>
              <a:buChar char="○"/>
            </a:pPr>
            <a:r>
              <a:rPr lang="de-DE"/>
              <a:t>Camera-only : FCOS3D (2021), </a:t>
            </a:r>
            <a:endParaRPr/>
          </a:p>
          <a:p>
            <a:pPr indent="-317500" lvl="1" marL="914400" rtl="0" algn="l">
              <a:lnSpc>
                <a:spcPct val="115000"/>
              </a:lnSpc>
              <a:spcBef>
                <a:spcPts val="1000"/>
              </a:spcBef>
              <a:spcAft>
                <a:spcPts val="0"/>
              </a:spcAft>
              <a:buSzPts val="1400"/>
              <a:buChar char="○"/>
            </a:pPr>
            <a:r>
              <a:rPr lang="de-DE"/>
              <a:t>LiDAR-only : PointPillars (2019), PillarGrid (2022)</a:t>
            </a:r>
            <a:endParaRPr/>
          </a:p>
          <a:p>
            <a:pPr indent="-317500" lvl="1" marL="914400" rtl="0" algn="l">
              <a:lnSpc>
                <a:spcPct val="115000"/>
              </a:lnSpc>
              <a:spcBef>
                <a:spcPts val="1000"/>
              </a:spcBef>
              <a:spcAft>
                <a:spcPts val="0"/>
              </a:spcAft>
              <a:buSzPts val="1400"/>
              <a:buChar char="○"/>
            </a:pPr>
            <a:r>
              <a:rPr lang="de-DE" u="sng"/>
              <a:t>C+L fusion model</a:t>
            </a:r>
            <a:r>
              <a:rPr lang="de-DE"/>
              <a:t> : PointPainting (2019), BEVFusion (2022), CMT (2023)</a:t>
            </a:r>
            <a:endParaRPr/>
          </a:p>
          <a:p>
            <a:pPr indent="-330200" lvl="0" marL="457200" rtl="0" algn="l">
              <a:lnSpc>
                <a:spcPct val="115000"/>
              </a:lnSpc>
              <a:spcBef>
                <a:spcPts val="1000"/>
              </a:spcBef>
              <a:spcAft>
                <a:spcPts val="0"/>
              </a:spcAft>
              <a:buSzPts val="1600"/>
              <a:buChar char="●"/>
            </a:pPr>
            <a:r>
              <a:rPr b="1" lang="de-DE" sz="1600"/>
              <a:t>Viewpoint-based classification</a:t>
            </a:r>
            <a:endParaRPr b="1" sz="1600"/>
          </a:p>
          <a:p>
            <a:pPr indent="-317500" lvl="1" marL="914400" rtl="0" algn="l">
              <a:lnSpc>
                <a:spcPct val="115000"/>
              </a:lnSpc>
              <a:spcBef>
                <a:spcPts val="1000"/>
              </a:spcBef>
              <a:spcAft>
                <a:spcPts val="0"/>
              </a:spcAft>
              <a:buSzPts val="1400"/>
              <a:buChar char="○"/>
            </a:pPr>
            <a:r>
              <a:rPr lang="de-DE"/>
              <a:t>Vehicular viewpoint model : BEVFusion (2022), CMT (2023)</a:t>
            </a:r>
            <a:endParaRPr/>
          </a:p>
          <a:p>
            <a:pPr indent="-317500" lvl="1" marL="914400" rtl="0" algn="l">
              <a:lnSpc>
                <a:spcPct val="115000"/>
              </a:lnSpc>
              <a:spcBef>
                <a:spcPts val="1000"/>
              </a:spcBef>
              <a:spcAft>
                <a:spcPts val="0"/>
              </a:spcAft>
              <a:buSzPts val="1400"/>
              <a:buChar char="○"/>
            </a:pPr>
            <a:r>
              <a:rPr lang="de-DE"/>
              <a:t>Infrastructure viewpoint models : InfraDet3D (2023)</a:t>
            </a:r>
            <a:endParaRPr/>
          </a:p>
          <a:p>
            <a:pPr indent="-317500" lvl="1" marL="914400" rtl="0" algn="l">
              <a:lnSpc>
                <a:spcPct val="115000"/>
              </a:lnSpc>
              <a:spcBef>
                <a:spcPts val="1000"/>
              </a:spcBef>
              <a:spcAft>
                <a:spcPts val="1000"/>
              </a:spcAft>
              <a:buSzPts val="1400"/>
              <a:buChar char="○"/>
            </a:pPr>
            <a:r>
              <a:rPr lang="de-DE" u="sng"/>
              <a:t>V+I cooperative models</a:t>
            </a:r>
            <a:r>
              <a:rPr lang="de-DE"/>
              <a:t> : BEVFusionCoop (2024)</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4"/>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Cross Modal Transformers</a:t>
            </a:r>
            <a:endParaRPr/>
          </a:p>
        </p:txBody>
      </p:sp>
      <p:sp>
        <p:nvSpPr>
          <p:cNvPr id="208" name="Google Shape;208;p34"/>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09" name="Google Shape;209;p34"/>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210" name="Google Shape;210;p34"/>
          <p:cNvPicPr preferRelativeResize="0"/>
          <p:nvPr/>
        </p:nvPicPr>
        <p:blipFill>
          <a:blip r:embed="rId3">
            <a:alphaModFix/>
          </a:blip>
          <a:stretch>
            <a:fillRect/>
          </a:stretch>
        </p:blipFill>
        <p:spPr>
          <a:xfrm>
            <a:off x="116225" y="1289938"/>
            <a:ext cx="8839199" cy="2563635"/>
          </a:xfrm>
          <a:prstGeom prst="rect">
            <a:avLst/>
          </a:prstGeom>
          <a:noFill/>
          <a:ln>
            <a:noFill/>
          </a:ln>
        </p:spPr>
      </p:pic>
      <p:sp>
        <p:nvSpPr>
          <p:cNvPr id="211" name="Google Shape;211;p34"/>
          <p:cNvSpPr txBox="1"/>
          <p:nvPr/>
        </p:nvSpPr>
        <p:spPr>
          <a:xfrm>
            <a:off x="116225" y="3912850"/>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b="1" lang="de-DE">
                <a:solidFill>
                  <a:schemeClr val="dk1"/>
                </a:solidFill>
              </a:rPr>
              <a:t>Image / point cloud backbone</a:t>
            </a:r>
            <a:endParaRPr/>
          </a:p>
        </p:txBody>
      </p:sp>
      <p:sp>
        <p:nvSpPr>
          <p:cNvPr id="212" name="Google Shape;212;p34"/>
          <p:cNvSpPr txBox="1"/>
          <p:nvPr/>
        </p:nvSpPr>
        <p:spPr>
          <a:xfrm>
            <a:off x="3116225" y="3928150"/>
            <a:ext cx="15963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b="1" lang="de-DE">
                <a:solidFill>
                  <a:schemeClr val="dk1"/>
                </a:solidFill>
              </a:rPr>
              <a:t>CEM</a:t>
            </a:r>
            <a:endParaRPr/>
          </a:p>
        </p:txBody>
      </p:sp>
      <p:sp>
        <p:nvSpPr>
          <p:cNvPr id="213" name="Google Shape;213;p34"/>
          <p:cNvSpPr txBox="1"/>
          <p:nvPr/>
        </p:nvSpPr>
        <p:spPr>
          <a:xfrm>
            <a:off x="4660725" y="3928150"/>
            <a:ext cx="15963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b="1" lang="de-DE">
                <a:solidFill>
                  <a:schemeClr val="dk1"/>
                </a:solidFill>
              </a:rPr>
              <a:t>Query generator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5"/>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Model architecture - CMT for Cooperative </a:t>
            </a:r>
            <a:r>
              <a:rPr lang="de-DE"/>
              <a:t>perception</a:t>
            </a:r>
            <a:endParaRPr/>
          </a:p>
        </p:txBody>
      </p:sp>
      <p:sp>
        <p:nvSpPr>
          <p:cNvPr id="219" name="Google Shape;219;p35"/>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20" name="Google Shape;220;p35"/>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221" name="Google Shape;221;p35"/>
          <p:cNvPicPr preferRelativeResize="0"/>
          <p:nvPr/>
        </p:nvPicPr>
        <p:blipFill>
          <a:blip r:embed="rId3">
            <a:alphaModFix/>
          </a:blip>
          <a:stretch>
            <a:fillRect/>
          </a:stretch>
        </p:blipFill>
        <p:spPr>
          <a:xfrm>
            <a:off x="1537700" y="833375"/>
            <a:ext cx="6068600" cy="3869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6"/>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Cross Modal Transformers</a:t>
            </a:r>
            <a:endParaRPr/>
          </a:p>
        </p:txBody>
      </p:sp>
      <p:sp>
        <p:nvSpPr>
          <p:cNvPr id="227" name="Google Shape;227;p36"/>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28" name="Google Shape;228;p36"/>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229" name="Google Shape;229;p36"/>
          <p:cNvPicPr preferRelativeResize="0"/>
          <p:nvPr/>
        </p:nvPicPr>
        <p:blipFill>
          <a:blip r:embed="rId3">
            <a:alphaModFix/>
          </a:blip>
          <a:stretch>
            <a:fillRect/>
          </a:stretch>
        </p:blipFill>
        <p:spPr>
          <a:xfrm>
            <a:off x="116225" y="1289938"/>
            <a:ext cx="8839199" cy="2563635"/>
          </a:xfrm>
          <a:prstGeom prst="rect">
            <a:avLst/>
          </a:prstGeom>
          <a:noFill/>
          <a:ln>
            <a:noFill/>
          </a:ln>
        </p:spPr>
      </p:pic>
      <p:sp>
        <p:nvSpPr>
          <p:cNvPr id="230" name="Google Shape;230;p36"/>
          <p:cNvSpPr/>
          <p:nvPr/>
        </p:nvSpPr>
        <p:spPr>
          <a:xfrm>
            <a:off x="66300" y="1226375"/>
            <a:ext cx="6255300" cy="2693700"/>
          </a:xfrm>
          <a:prstGeom prst="corner">
            <a:avLst>
              <a:gd fmla="val 69127" name="adj1"/>
              <a:gd fmla="val 148327" name="adj2"/>
            </a:avLst>
          </a:prstGeom>
          <a:noFill/>
          <a:ln cap="flat" cmpd="sng" w="19050">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1" name="Google Shape;231;p36"/>
          <p:cNvSpPr txBox="1"/>
          <p:nvPr/>
        </p:nvSpPr>
        <p:spPr>
          <a:xfrm>
            <a:off x="1446325" y="3973100"/>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b="1" lang="de-DE">
                <a:solidFill>
                  <a:srgbClr val="FF0000"/>
                </a:solidFill>
              </a:rPr>
              <a:t>Deep feature encoding module</a:t>
            </a:r>
            <a:endParaRPr b="1">
              <a:solidFill>
                <a:srgbClr val="FF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7"/>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Evaluation metrics</a:t>
            </a:r>
            <a:endParaRPr/>
          </a:p>
        </p:txBody>
      </p:sp>
      <p:sp>
        <p:nvSpPr>
          <p:cNvPr id="237" name="Google Shape;237;p37"/>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38" name="Google Shape;238;p37"/>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
        <p:nvSpPr>
          <p:cNvPr id="239" name="Google Shape;239;p37"/>
          <p:cNvSpPr txBox="1"/>
          <p:nvPr>
            <p:ph idx="1" type="body"/>
          </p:nvPr>
        </p:nvSpPr>
        <p:spPr>
          <a:xfrm>
            <a:off x="319100" y="1007900"/>
            <a:ext cx="4095600" cy="3537300"/>
          </a:xfrm>
          <a:prstGeom prst="rect">
            <a:avLst/>
          </a:prstGeom>
          <a:noFill/>
          <a:ln>
            <a:noFill/>
          </a:ln>
        </p:spPr>
        <p:txBody>
          <a:bodyPr anchorCtr="0" anchor="t" bIns="0" lIns="0" spcFirstLastPara="1" rIns="0" wrap="square" tIns="0">
            <a:noAutofit/>
          </a:bodyPr>
          <a:lstStyle/>
          <a:p>
            <a:pPr indent="-317500" lvl="0" marL="457200" rtl="0" algn="l">
              <a:lnSpc>
                <a:spcPct val="115000"/>
              </a:lnSpc>
              <a:spcBef>
                <a:spcPts val="0"/>
              </a:spcBef>
              <a:spcAft>
                <a:spcPts val="0"/>
              </a:spcAft>
              <a:buSzPts val="1400"/>
              <a:buChar char="●"/>
            </a:pPr>
            <a:r>
              <a:rPr b="1" lang="de-DE"/>
              <a:t>mean average precision (mAP)</a:t>
            </a:r>
            <a:endParaRPr b="1"/>
          </a:p>
          <a:p>
            <a:pPr indent="-317500" lvl="1" marL="914400" rtl="0" algn="l">
              <a:lnSpc>
                <a:spcPct val="115000"/>
              </a:lnSpc>
              <a:spcBef>
                <a:spcPts val="1000"/>
              </a:spcBef>
              <a:spcAft>
                <a:spcPts val="0"/>
              </a:spcAft>
              <a:buSzPts val="1400"/>
              <a:buChar char="○"/>
            </a:pPr>
            <a:r>
              <a:rPr lang="de-DE"/>
              <a:t>Measure of efficacy</a:t>
            </a:r>
            <a:endParaRPr/>
          </a:p>
          <a:p>
            <a:pPr indent="-317500" lvl="1" marL="914400" rtl="0" algn="l">
              <a:lnSpc>
                <a:spcPct val="115000"/>
              </a:lnSpc>
              <a:spcBef>
                <a:spcPts val="1000"/>
              </a:spcBef>
              <a:spcAft>
                <a:spcPts val="0"/>
              </a:spcAft>
              <a:buSzPts val="1400"/>
              <a:buChar char="○"/>
            </a:pPr>
            <a:r>
              <a:rPr lang="de-DE"/>
              <a:t>mAP</a:t>
            </a:r>
            <a:r>
              <a:rPr baseline="-25000" lang="de-DE"/>
              <a:t>BEV</a:t>
            </a:r>
            <a:r>
              <a:rPr lang="de-DE"/>
              <a:t> and mAP</a:t>
            </a:r>
            <a:r>
              <a:rPr baseline="-25000" lang="de-DE"/>
              <a:t>3D</a:t>
            </a:r>
            <a:endParaRPr baseline="-25000"/>
          </a:p>
          <a:p>
            <a:pPr indent="-317500" lvl="0" marL="457200" rtl="0" algn="l">
              <a:lnSpc>
                <a:spcPct val="115000"/>
              </a:lnSpc>
              <a:spcBef>
                <a:spcPts val="1000"/>
              </a:spcBef>
              <a:spcAft>
                <a:spcPts val="0"/>
              </a:spcAft>
              <a:buSzPts val="1400"/>
              <a:buChar char="●"/>
            </a:pPr>
            <a:r>
              <a:rPr b="1" lang="de-DE"/>
              <a:t>frames per second (FPS)</a:t>
            </a:r>
            <a:endParaRPr b="1"/>
          </a:p>
          <a:p>
            <a:pPr indent="-317500" lvl="1" marL="914400" rtl="0" algn="l">
              <a:lnSpc>
                <a:spcPct val="115000"/>
              </a:lnSpc>
              <a:spcBef>
                <a:spcPts val="1000"/>
              </a:spcBef>
              <a:spcAft>
                <a:spcPts val="0"/>
              </a:spcAft>
              <a:buSzPts val="1400"/>
              <a:buChar char="○"/>
            </a:pPr>
            <a:r>
              <a:rPr lang="de-DE"/>
              <a:t>Measure of efficiency ( &gt; 10 FPS)</a:t>
            </a:r>
            <a:endParaRPr/>
          </a:p>
          <a:p>
            <a:pPr indent="-317500" lvl="0" marL="457200" rtl="0" algn="l">
              <a:lnSpc>
                <a:spcPct val="115000"/>
              </a:lnSpc>
              <a:spcBef>
                <a:spcPts val="1000"/>
              </a:spcBef>
              <a:spcAft>
                <a:spcPts val="0"/>
              </a:spcAft>
              <a:buSzPts val="1400"/>
              <a:buChar char="●"/>
            </a:pPr>
            <a:r>
              <a:rPr b="1" lang="de-DE"/>
              <a:t>GPU memory usage</a:t>
            </a:r>
            <a:endParaRPr b="1"/>
          </a:p>
          <a:p>
            <a:pPr indent="-317500" lvl="1" marL="914400" rtl="0" algn="l">
              <a:lnSpc>
                <a:spcPct val="115000"/>
              </a:lnSpc>
              <a:spcBef>
                <a:spcPts val="1000"/>
              </a:spcBef>
              <a:spcAft>
                <a:spcPts val="1000"/>
              </a:spcAft>
              <a:buSzPts val="1400"/>
              <a:buChar char="○"/>
            </a:pPr>
            <a:r>
              <a:rPr lang="de-DE"/>
              <a:t>Measure of model complexity</a:t>
            </a:r>
            <a:endParaRPr/>
          </a:p>
        </p:txBody>
      </p:sp>
      <p:pic>
        <p:nvPicPr>
          <p:cNvPr id="240" name="Google Shape;240;p37"/>
          <p:cNvPicPr preferRelativeResize="0"/>
          <p:nvPr/>
        </p:nvPicPr>
        <p:blipFill>
          <a:blip r:embed="rId3">
            <a:alphaModFix/>
          </a:blip>
          <a:stretch>
            <a:fillRect/>
          </a:stretch>
        </p:blipFill>
        <p:spPr>
          <a:xfrm>
            <a:off x="4458625" y="1300675"/>
            <a:ext cx="4424500" cy="254214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8"/>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CMTCoop performance - multiple configuration</a:t>
            </a:r>
            <a:endParaRPr/>
          </a:p>
        </p:txBody>
      </p:sp>
      <p:sp>
        <p:nvSpPr>
          <p:cNvPr id="246" name="Google Shape;246;p38"/>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47" name="Google Shape;247;p38"/>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248" name="Google Shape;248;p38"/>
          <p:cNvPicPr preferRelativeResize="0"/>
          <p:nvPr/>
        </p:nvPicPr>
        <p:blipFill>
          <a:blip r:embed="rId3">
            <a:alphaModFix/>
          </a:blip>
          <a:stretch>
            <a:fillRect/>
          </a:stretch>
        </p:blipFill>
        <p:spPr>
          <a:xfrm>
            <a:off x="153950" y="1208538"/>
            <a:ext cx="8839199" cy="272642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9"/>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CMTCoop vs BEVFusionCoop</a:t>
            </a:r>
            <a:endParaRPr/>
          </a:p>
        </p:txBody>
      </p:sp>
      <p:sp>
        <p:nvSpPr>
          <p:cNvPr id="254" name="Google Shape;254;p39"/>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55" name="Google Shape;255;p39"/>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256" name="Google Shape;256;p39"/>
          <p:cNvPicPr preferRelativeResize="0"/>
          <p:nvPr/>
        </p:nvPicPr>
        <p:blipFill>
          <a:blip r:embed="rId3">
            <a:alphaModFix/>
          </a:blip>
          <a:stretch>
            <a:fillRect/>
          </a:stretch>
        </p:blipFill>
        <p:spPr>
          <a:xfrm>
            <a:off x="224725" y="1525000"/>
            <a:ext cx="8839200" cy="209349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0"/>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Comparison</a:t>
            </a:r>
            <a:r>
              <a:rPr lang="de-DE"/>
              <a:t> : Predictions of vehicle-only model</a:t>
            </a:r>
            <a:endParaRPr/>
          </a:p>
        </p:txBody>
      </p:sp>
      <p:sp>
        <p:nvSpPr>
          <p:cNvPr id="262" name="Google Shape;262;p40"/>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63" name="Google Shape;263;p40"/>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264" name="Google Shape;264;p40" title="CMTCoop_V_merged.mp4">
            <a:hlinkClick r:id="rId3"/>
          </p:cNvPr>
          <p:cNvPicPr preferRelativeResize="0"/>
          <p:nvPr/>
        </p:nvPicPr>
        <p:blipFill>
          <a:blip r:embed="rId4">
            <a:alphaModFix/>
          </a:blip>
          <a:stretch>
            <a:fillRect/>
          </a:stretch>
        </p:blipFill>
        <p:spPr>
          <a:xfrm>
            <a:off x="152400" y="1488925"/>
            <a:ext cx="8839200" cy="2762250"/>
          </a:xfrm>
          <a:prstGeom prst="rect">
            <a:avLst/>
          </a:prstGeom>
          <a:noFill/>
          <a:ln>
            <a:noFill/>
          </a:ln>
        </p:spPr>
      </p:pic>
      <p:sp>
        <p:nvSpPr>
          <p:cNvPr id="265" name="Google Shape;265;p40"/>
          <p:cNvSpPr txBox="1"/>
          <p:nvPr/>
        </p:nvSpPr>
        <p:spPr>
          <a:xfrm>
            <a:off x="858725" y="4251175"/>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vehicular perspective</a:t>
            </a:r>
            <a:endParaRPr/>
          </a:p>
        </p:txBody>
      </p:sp>
      <p:sp>
        <p:nvSpPr>
          <p:cNvPr id="266" name="Google Shape;266;p40"/>
          <p:cNvSpPr txBox="1"/>
          <p:nvPr/>
        </p:nvSpPr>
        <p:spPr>
          <a:xfrm>
            <a:off x="5187375" y="4251175"/>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infrastructure perspective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1"/>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V</a:t>
            </a:r>
            <a:r>
              <a:rPr lang="de-DE"/>
              <a:t>ehicle-only vs cooperative model</a:t>
            </a:r>
            <a:endParaRPr/>
          </a:p>
        </p:txBody>
      </p:sp>
      <p:sp>
        <p:nvSpPr>
          <p:cNvPr id="272" name="Google Shape;272;p41"/>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73" name="Google Shape;273;p41"/>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
        <p:nvSpPr>
          <p:cNvPr id="274" name="Google Shape;274;p41"/>
          <p:cNvSpPr txBox="1"/>
          <p:nvPr/>
        </p:nvSpPr>
        <p:spPr>
          <a:xfrm>
            <a:off x="858725" y="4251175"/>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CMTCoop cooperative model</a:t>
            </a:r>
            <a:endParaRPr/>
          </a:p>
        </p:txBody>
      </p:sp>
      <p:sp>
        <p:nvSpPr>
          <p:cNvPr id="275" name="Google Shape;275;p41"/>
          <p:cNvSpPr txBox="1"/>
          <p:nvPr/>
        </p:nvSpPr>
        <p:spPr>
          <a:xfrm>
            <a:off x="5187375" y="4251175"/>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CMT Vehicle-only model</a:t>
            </a:r>
            <a:endParaRPr/>
          </a:p>
        </p:txBody>
      </p:sp>
      <p:pic>
        <p:nvPicPr>
          <p:cNvPr id="276" name="Google Shape;276;p41" title="coop_vs_vehicle_fin.mp4">
            <a:hlinkClick r:id="rId3"/>
          </p:cNvPr>
          <p:cNvPicPr preferRelativeResize="0"/>
          <p:nvPr/>
        </p:nvPicPr>
        <p:blipFill>
          <a:blip r:embed="rId4">
            <a:alphaModFix/>
          </a:blip>
          <a:stretch>
            <a:fillRect/>
          </a:stretch>
        </p:blipFill>
        <p:spPr>
          <a:xfrm>
            <a:off x="154550" y="939050"/>
            <a:ext cx="8838000" cy="3265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2"/>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Ablation study - Effect of transfer learning</a:t>
            </a:r>
            <a:endParaRPr/>
          </a:p>
        </p:txBody>
      </p:sp>
      <p:sp>
        <p:nvSpPr>
          <p:cNvPr id="282" name="Google Shape;282;p42"/>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83" name="Google Shape;283;p42"/>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284" name="Google Shape;284;p42"/>
          <p:cNvPicPr preferRelativeResize="0"/>
          <p:nvPr/>
        </p:nvPicPr>
        <p:blipFill>
          <a:blip r:embed="rId3">
            <a:alphaModFix/>
          </a:blip>
          <a:stretch>
            <a:fillRect/>
          </a:stretch>
        </p:blipFill>
        <p:spPr>
          <a:xfrm>
            <a:off x="585988" y="1520600"/>
            <a:ext cx="7975123" cy="3225000"/>
          </a:xfrm>
          <a:prstGeom prst="rect">
            <a:avLst/>
          </a:prstGeom>
          <a:noFill/>
          <a:ln>
            <a:noFill/>
          </a:ln>
        </p:spPr>
      </p:pic>
      <p:sp>
        <p:nvSpPr>
          <p:cNvPr id="285" name="Google Shape;285;p42"/>
          <p:cNvSpPr txBox="1"/>
          <p:nvPr>
            <p:ph idx="1" type="body"/>
          </p:nvPr>
        </p:nvSpPr>
        <p:spPr>
          <a:xfrm>
            <a:off x="317550" y="1044050"/>
            <a:ext cx="8508900" cy="10500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1000"/>
              </a:spcAft>
              <a:buSzPts val="1600"/>
              <a:buChar char="●"/>
            </a:pPr>
            <a:r>
              <a:rPr lang="de-DE" sz="1600"/>
              <a:t>Pretraining models on TUMTraf intersection dataset</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txBox="1"/>
          <p:nvPr>
            <p:ph idx="1" type="body"/>
          </p:nvPr>
        </p:nvSpPr>
        <p:spPr>
          <a:xfrm>
            <a:off x="319100" y="1007900"/>
            <a:ext cx="4095600" cy="35373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SzPts val="1600"/>
              <a:buChar char="●"/>
            </a:pPr>
            <a:r>
              <a:rPr lang="de-DE" sz="1600"/>
              <a:t>Informatik - M.Sc</a:t>
            </a:r>
            <a:endParaRPr sz="1600"/>
          </a:p>
          <a:p>
            <a:pPr indent="-330200" lvl="0" marL="457200" rtl="0" algn="l">
              <a:lnSpc>
                <a:spcPct val="115000"/>
              </a:lnSpc>
              <a:spcBef>
                <a:spcPts val="1000"/>
              </a:spcBef>
              <a:spcAft>
                <a:spcPts val="0"/>
              </a:spcAft>
              <a:buSzPts val="1600"/>
              <a:buChar char="●"/>
            </a:pPr>
            <a:r>
              <a:rPr lang="de-DE" sz="1600"/>
              <a:t>Focus area - Computer vision, Machine learning</a:t>
            </a:r>
            <a:endParaRPr sz="1600"/>
          </a:p>
          <a:p>
            <a:pPr indent="-330200" lvl="0" marL="457200" rtl="0" algn="l">
              <a:lnSpc>
                <a:spcPct val="115000"/>
              </a:lnSpc>
              <a:spcBef>
                <a:spcPts val="1000"/>
              </a:spcBef>
              <a:spcAft>
                <a:spcPts val="1000"/>
              </a:spcAft>
              <a:buSzPts val="1600"/>
              <a:buChar char="●"/>
            </a:pPr>
            <a:r>
              <a:rPr lang="de-DE" sz="1600"/>
              <a:t>Providentia++ - </a:t>
            </a:r>
            <a:r>
              <a:rPr lang="de-DE" sz="1600"/>
              <a:t>Monocular 3d object detection</a:t>
            </a:r>
            <a:r>
              <a:rPr lang="de-DE" sz="1600"/>
              <a:t> </a:t>
            </a:r>
            <a:endParaRPr sz="1600"/>
          </a:p>
        </p:txBody>
      </p:sp>
      <p:sp>
        <p:nvSpPr>
          <p:cNvPr id="130" name="Google Shape;130;p25"/>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Suren Sritharan</a:t>
            </a:r>
            <a:endParaRPr/>
          </a:p>
        </p:txBody>
      </p:sp>
      <p:sp>
        <p:nvSpPr>
          <p:cNvPr id="131" name="Google Shape;131;p25"/>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132" name="Google Shape;132;p25"/>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a:t>
            </a:r>
            <a:r>
              <a:rPr lang="de-DE" sz="1000"/>
              <a:t>- Suren Sritharan </a:t>
            </a:r>
            <a:endParaRPr sz="1000"/>
          </a:p>
        </p:txBody>
      </p:sp>
      <p:pic>
        <p:nvPicPr>
          <p:cNvPr id="133" name="Google Shape;133;p25"/>
          <p:cNvPicPr preferRelativeResize="0"/>
          <p:nvPr/>
        </p:nvPicPr>
        <p:blipFill rotWithShape="1">
          <a:blip r:embed="rId3">
            <a:alphaModFix/>
          </a:blip>
          <a:srcRect b="11947" l="23168" r="10711" t="26938"/>
          <a:stretch/>
        </p:blipFill>
        <p:spPr>
          <a:xfrm>
            <a:off x="5487200" y="866700"/>
            <a:ext cx="3097658" cy="380255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3"/>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Ablation study - Effect of transfer learning</a:t>
            </a:r>
            <a:endParaRPr/>
          </a:p>
        </p:txBody>
      </p:sp>
      <p:sp>
        <p:nvSpPr>
          <p:cNvPr id="291" name="Google Shape;291;p43"/>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292" name="Google Shape;292;p43"/>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293" name="Google Shape;293;p43"/>
          <p:cNvPicPr preferRelativeResize="0"/>
          <p:nvPr/>
        </p:nvPicPr>
        <p:blipFill>
          <a:blip r:embed="rId3">
            <a:alphaModFix/>
          </a:blip>
          <a:stretch>
            <a:fillRect/>
          </a:stretch>
        </p:blipFill>
        <p:spPr>
          <a:xfrm>
            <a:off x="152400" y="1546963"/>
            <a:ext cx="8839199" cy="2049573"/>
          </a:xfrm>
          <a:prstGeom prst="rect">
            <a:avLst/>
          </a:prstGeom>
          <a:noFill/>
          <a:ln>
            <a:noFill/>
          </a:ln>
        </p:spPr>
      </p:pic>
      <p:sp>
        <p:nvSpPr>
          <p:cNvPr id="294" name="Google Shape;294;p43"/>
          <p:cNvSpPr txBox="1"/>
          <p:nvPr>
            <p:ph idx="1" type="body"/>
          </p:nvPr>
        </p:nvSpPr>
        <p:spPr>
          <a:xfrm>
            <a:off x="317550" y="1044050"/>
            <a:ext cx="8508900" cy="10500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1000"/>
              </a:spcAft>
              <a:buSzPts val="1600"/>
              <a:buChar char="●"/>
            </a:pPr>
            <a:r>
              <a:rPr lang="de-DE" sz="1600"/>
              <a:t>Pretraining on TUMTraf intersection dataset vs TUMTraf coop dataset</a:t>
            </a:r>
            <a:endParaRPr b="1"/>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4"/>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Shortcomings - Overfitting</a:t>
            </a:r>
            <a:endParaRPr/>
          </a:p>
        </p:txBody>
      </p:sp>
      <p:sp>
        <p:nvSpPr>
          <p:cNvPr id="300" name="Google Shape;300;p44"/>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301" name="Google Shape;301;p44"/>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302" name="Google Shape;302;p44"/>
          <p:cNvPicPr preferRelativeResize="0"/>
          <p:nvPr/>
        </p:nvPicPr>
        <p:blipFill>
          <a:blip r:embed="rId3">
            <a:alphaModFix/>
          </a:blip>
          <a:stretch>
            <a:fillRect/>
          </a:stretch>
        </p:blipFill>
        <p:spPr>
          <a:xfrm>
            <a:off x="315663" y="1620100"/>
            <a:ext cx="4070198" cy="2543874"/>
          </a:xfrm>
          <a:prstGeom prst="rect">
            <a:avLst/>
          </a:prstGeom>
          <a:noFill/>
          <a:ln>
            <a:noFill/>
          </a:ln>
        </p:spPr>
      </p:pic>
      <p:pic>
        <p:nvPicPr>
          <p:cNvPr id="303" name="Google Shape;303;p44"/>
          <p:cNvPicPr preferRelativeResize="0"/>
          <p:nvPr/>
        </p:nvPicPr>
        <p:blipFill>
          <a:blip r:embed="rId4">
            <a:alphaModFix/>
          </a:blip>
          <a:stretch>
            <a:fillRect/>
          </a:stretch>
        </p:blipFill>
        <p:spPr>
          <a:xfrm>
            <a:off x="4761238" y="1619875"/>
            <a:ext cx="4070198" cy="2544324"/>
          </a:xfrm>
          <a:prstGeom prst="rect">
            <a:avLst/>
          </a:prstGeom>
          <a:noFill/>
          <a:ln>
            <a:noFill/>
          </a:ln>
        </p:spPr>
      </p:pic>
      <p:sp>
        <p:nvSpPr>
          <p:cNvPr id="304" name="Google Shape;304;p44"/>
          <p:cNvSpPr txBox="1"/>
          <p:nvPr/>
        </p:nvSpPr>
        <p:spPr>
          <a:xfrm>
            <a:off x="912188" y="4269225"/>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500 set (day)</a:t>
            </a:r>
            <a:endParaRPr/>
          </a:p>
        </p:txBody>
      </p:sp>
      <p:sp>
        <p:nvSpPr>
          <p:cNvPr id="305" name="Google Shape;305;p44"/>
          <p:cNvSpPr txBox="1"/>
          <p:nvPr/>
        </p:nvSpPr>
        <p:spPr>
          <a:xfrm>
            <a:off x="5240838" y="4269225"/>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800 set (night)</a:t>
            </a:r>
            <a:endParaRPr/>
          </a:p>
        </p:txBody>
      </p:sp>
      <p:sp>
        <p:nvSpPr>
          <p:cNvPr id="306" name="Google Shape;306;p44"/>
          <p:cNvSpPr txBox="1"/>
          <p:nvPr/>
        </p:nvSpPr>
        <p:spPr>
          <a:xfrm>
            <a:off x="311143" y="934875"/>
            <a:ext cx="7393500" cy="4311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Char char="●"/>
            </a:pPr>
            <a:r>
              <a:rPr lang="de-DE" sz="1600">
                <a:solidFill>
                  <a:schemeClr val="dk1"/>
                </a:solidFill>
              </a:rPr>
              <a:t>Model trained on </a:t>
            </a:r>
            <a:r>
              <a:rPr b="1" lang="de-DE" sz="1600">
                <a:solidFill>
                  <a:schemeClr val="dk1"/>
                </a:solidFill>
              </a:rPr>
              <a:t>500 set</a:t>
            </a:r>
            <a:r>
              <a:rPr lang="de-DE" sz="1600">
                <a:solidFill>
                  <a:schemeClr val="dk1"/>
                </a:solidFill>
              </a:rPr>
              <a:t> data and evaluated on </a:t>
            </a:r>
            <a:r>
              <a:rPr b="1" lang="de-DE" sz="1600">
                <a:solidFill>
                  <a:schemeClr val="dk1"/>
                </a:solidFill>
              </a:rPr>
              <a:t>two different sets</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5"/>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Shortcomings - Overfitting</a:t>
            </a:r>
            <a:endParaRPr/>
          </a:p>
        </p:txBody>
      </p:sp>
      <p:sp>
        <p:nvSpPr>
          <p:cNvPr id="312" name="Google Shape;312;p45"/>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313" name="Google Shape;313;p45"/>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314" name="Google Shape;314;p45"/>
          <p:cNvPicPr preferRelativeResize="0"/>
          <p:nvPr/>
        </p:nvPicPr>
        <p:blipFill>
          <a:blip r:embed="rId3">
            <a:alphaModFix/>
          </a:blip>
          <a:stretch>
            <a:fillRect/>
          </a:stretch>
        </p:blipFill>
        <p:spPr>
          <a:xfrm>
            <a:off x="152400" y="2226725"/>
            <a:ext cx="8839200" cy="2118303"/>
          </a:xfrm>
          <a:prstGeom prst="rect">
            <a:avLst/>
          </a:prstGeom>
          <a:noFill/>
          <a:ln>
            <a:noFill/>
          </a:ln>
        </p:spPr>
      </p:pic>
      <p:sp>
        <p:nvSpPr>
          <p:cNvPr id="315" name="Google Shape;315;p45"/>
          <p:cNvSpPr txBox="1"/>
          <p:nvPr>
            <p:ph idx="1" type="body"/>
          </p:nvPr>
        </p:nvSpPr>
        <p:spPr>
          <a:xfrm>
            <a:off x="317550" y="1044050"/>
            <a:ext cx="8508900" cy="10500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SzPts val="1600"/>
              <a:buChar char="●"/>
            </a:pPr>
            <a:r>
              <a:rPr lang="de-DE" sz="1600"/>
              <a:t>Model trained on </a:t>
            </a:r>
            <a:r>
              <a:rPr b="1" lang="de-DE" sz="1600"/>
              <a:t>500 set</a:t>
            </a:r>
            <a:r>
              <a:rPr lang="de-DE" sz="1600"/>
              <a:t> vs </a:t>
            </a:r>
            <a:r>
              <a:rPr b="1" lang="de-DE" sz="1600"/>
              <a:t>800 set</a:t>
            </a:r>
            <a:endParaRPr b="1" sz="1600"/>
          </a:p>
          <a:p>
            <a:pPr indent="-330200" lvl="0" marL="457200" rtl="0" algn="l">
              <a:lnSpc>
                <a:spcPct val="115000"/>
              </a:lnSpc>
              <a:spcBef>
                <a:spcPts val="1000"/>
              </a:spcBef>
              <a:spcAft>
                <a:spcPts val="1000"/>
              </a:spcAft>
              <a:buSzPts val="1600"/>
              <a:buChar char="●"/>
            </a:pPr>
            <a:r>
              <a:rPr lang="de-DE" sz="1600"/>
              <a:t>Model evaluated on </a:t>
            </a:r>
            <a:r>
              <a:rPr b="1" lang="de-DE" sz="1600"/>
              <a:t>800 set</a:t>
            </a:r>
            <a:endParaRPr b="1"/>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6"/>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Future works</a:t>
            </a:r>
            <a:endParaRPr/>
          </a:p>
        </p:txBody>
      </p:sp>
      <p:sp>
        <p:nvSpPr>
          <p:cNvPr id="321" name="Google Shape;321;p46"/>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322" name="Google Shape;322;p46"/>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
        <p:nvSpPr>
          <p:cNvPr id="323" name="Google Shape;323;p46"/>
          <p:cNvSpPr txBox="1"/>
          <p:nvPr>
            <p:ph idx="1" type="body"/>
          </p:nvPr>
        </p:nvSpPr>
        <p:spPr>
          <a:xfrm>
            <a:off x="319100" y="1007900"/>
            <a:ext cx="8508900" cy="35373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SzPts val="1600"/>
              <a:buChar char="●"/>
            </a:pPr>
            <a:r>
              <a:rPr lang="de-DE" sz="1600"/>
              <a:t>Improve</a:t>
            </a:r>
            <a:r>
              <a:rPr lang="de-DE" sz="1600"/>
              <a:t> efficiency</a:t>
            </a:r>
            <a:endParaRPr sz="1600"/>
          </a:p>
          <a:p>
            <a:pPr indent="-317500" lvl="1" marL="914400" rtl="0" algn="l">
              <a:lnSpc>
                <a:spcPct val="115000"/>
              </a:lnSpc>
              <a:spcBef>
                <a:spcPts val="1000"/>
              </a:spcBef>
              <a:spcAft>
                <a:spcPts val="0"/>
              </a:spcAft>
              <a:buSzPts val="1400"/>
              <a:buChar char="○"/>
            </a:pPr>
            <a:r>
              <a:rPr lang="de-DE"/>
              <a:t>Backbones, voxelization</a:t>
            </a:r>
            <a:endParaRPr/>
          </a:p>
          <a:p>
            <a:pPr indent="-330200" lvl="0" marL="457200" rtl="0" algn="l">
              <a:lnSpc>
                <a:spcPct val="115000"/>
              </a:lnSpc>
              <a:spcBef>
                <a:spcPts val="1000"/>
              </a:spcBef>
              <a:spcAft>
                <a:spcPts val="0"/>
              </a:spcAft>
              <a:buSzPts val="1600"/>
              <a:buChar char="●"/>
            </a:pPr>
            <a:r>
              <a:rPr lang="de-DE" sz="1600"/>
              <a:t>Integrate into live system</a:t>
            </a:r>
            <a:endParaRPr sz="1600"/>
          </a:p>
          <a:p>
            <a:pPr indent="-317500" lvl="1" marL="914400" rtl="0" algn="l">
              <a:lnSpc>
                <a:spcPct val="115000"/>
              </a:lnSpc>
              <a:spcBef>
                <a:spcPts val="1000"/>
              </a:spcBef>
              <a:spcAft>
                <a:spcPts val="0"/>
              </a:spcAft>
              <a:buSzPts val="1400"/>
              <a:buChar char="○"/>
            </a:pPr>
            <a:r>
              <a:rPr lang="de-DE"/>
              <a:t>Latency, data loss, synchronization</a:t>
            </a:r>
            <a:endParaRPr/>
          </a:p>
          <a:p>
            <a:pPr indent="-330200" lvl="0" marL="457200" rtl="0" algn="l">
              <a:lnSpc>
                <a:spcPct val="115000"/>
              </a:lnSpc>
              <a:spcBef>
                <a:spcPts val="1000"/>
              </a:spcBef>
              <a:spcAft>
                <a:spcPts val="0"/>
              </a:spcAft>
              <a:buSzPts val="1600"/>
              <a:buChar char="●"/>
            </a:pPr>
            <a:r>
              <a:rPr lang="de-DE" sz="1600"/>
              <a:t>Overcome overfitting</a:t>
            </a:r>
            <a:endParaRPr sz="1600"/>
          </a:p>
          <a:p>
            <a:pPr indent="-317500" lvl="1" marL="914400" rtl="0" algn="l">
              <a:lnSpc>
                <a:spcPct val="115000"/>
              </a:lnSpc>
              <a:spcBef>
                <a:spcPts val="1000"/>
              </a:spcBef>
              <a:spcAft>
                <a:spcPts val="0"/>
              </a:spcAft>
              <a:buSzPts val="1400"/>
              <a:buChar char="○"/>
            </a:pPr>
            <a:r>
              <a:rPr lang="de-DE"/>
              <a:t>Extending the dataset</a:t>
            </a:r>
            <a:endParaRPr/>
          </a:p>
          <a:p>
            <a:pPr indent="-330200" lvl="0" marL="457200" rtl="0" algn="l">
              <a:lnSpc>
                <a:spcPct val="115000"/>
              </a:lnSpc>
              <a:spcBef>
                <a:spcPts val="1000"/>
              </a:spcBef>
              <a:spcAft>
                <a:spcPts val="0"/>
              </a:spcAft>
              <a:buSzPts val="1600"/>
              <a:buChar char="●"/>
            </a:pPr>
            <a:r>
              <a:rPr lang="de-DE" sz="1600"/>
              <a:t>Modifying components</a:t>
            </a:r>
            <a:endParaRPr sz="1600"/>
          </a:p>
          <a:p>
            <a:pPr indent="-317500" lvl="1" marL="914400" rtl="0" algn="l">
              <a:lnSpc>
                <a:spcPct val="115000"/>
              </a:lnSpc>
              <a:spcBef>
                <a:spcPts val="1000"/>
              </a:spcBef>
              <a:spcAft>
                <a:spcPts val="0"/>
              </a:spcAft>
              <a:buSzPts val="1400"/>
              <a:buChar char="○"/>
            </a:pPr>
            <a:r>
              <a:rPr lang="de-DE"/>
              <a:t>Deep fusion - Multidimensional convolution / cross attention</a:t>
            </a:r>
            <a:endParaRPr/>
          </a:p>
          <a:p>
            <a:pPr indent="-317500" lvl="1" marL="914400" rtl="0" algn="l">
              <a:lnSpc>
                <a:spcPct val="115000"/>
              </a:lnSpc>
              <a:spcBef>
                <a:spcPts val="1000"/>
              </a:spcBef>
              <a:spcAft>
                <a:spcPts val="1000"/>
              </a:spcAft>
              <a:buSzPts val="1400"/>
              <a:buChar char="○"/>
            </a:pPr>
            <a:r>
              <a:rPr lang="de-DE"/>
              <a:t>Post processing - 3D NMS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7"/>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Conclusion</a:t>
            </a:r>
            <a:endParaRPr/>
          </a:p>
        </p:txBody>
      </p:sp>
      <p:sp>
        <p:nvSpPr>
          <p:cNvPr id="329" name="Google Shape;329;p47"/>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330" name="Google Shape;330;p47"/>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
        <p:nvSpPr>
          <p:cNvPr id="331" name="Google Shape;331;p47"/>
          <p:cNvSpPr txBox="1"/>
          <p:nvPr>
            <p:ph idx="1" type="body"/>
          </p:nvPr>
        </p:nvSpPr>
        <p:spPr>
          <a:xfrm>
            <a:off x="319100" y="1007900"/>
            <a:ext cx="8508900" cy="35373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SzPts val="1600"/>
              <a:buChar char="●"/>
            </a:pPr>
            <a:r>
              <a:rPr lang="de-DE" sz="1600"/>
              <a:t>CMTCoop for cooperative perception leads to 9.9% increase in mAP over CMT</a:t>
            </a:r>
            <a:endParaRPr sz="1600"/>
          </a:p>
          <a:p>
            <a:pPr indent="-330200" lvl="0" marL="457200" rtl="0" algn="l">
              <a:lnSpc>
                <a:spcPct val="115000"/>
              </a:lnSpc>
              <a:spcBef>
                <a:spcPts val="1000"/>
              </a:spcBef>
              <a:spcAft>
                <a:spcPts val="0"/>
              </a:spcAft>
              <a:buSzPts val="1600"/>
              <a:buChar char="●"/>
            </a:pPr>
            <a:r>
              <a:rPr lang="de-DE" sz="1600"/>
              <a:t>+3.4 mAP improvement over SOTA on TUMTraf cooperative dataset.</a:t>
            </a:r>
            <a:endParaRPr sz="1600"/>
          </a:p>
          <a:p>
            <a:pPr indent="-330200" lvl="0" marL="457200" rtl="0" algn="l">
              <a:lnSpc>
                <a:spcPct val="115000"/>
              </a:lnSpc>
              <a:spcBef>
                <a:spcPts val="1000"/>
              </a:spcBef>
              <a:spcAft>
                <a:spcPts val="0"/>
              </a:spcAft>
              <a:buSzPts val="1600"/>
              <a:buChar char="●"/>
            </a:pPr>
            <a:r>
              <a:rPr lang="de-DE" sz="1600"/>
              <a:t>~10 FPS which could further be improved by modifications.</a:t>
            </a:r>
            <a:endParaRPr sz="1600"/>
          </a:p>
          <a:p>
            <a:pPr indent="-330200" lvl="0" marL="457200" rtl="0" algn="l">
              <a:lnSpc>
                <a:spcPct val="115000"/>
              </a:lnSpc>
              <a:spcBef>
                <a:spcPts val="1000"/>
              </a:spcBef>
              <a:spcAft>
                <a:spcPts val="1000"/>
              </a:spcAft>
              <a:buSzPts val="1600"/>
              <a:buChar char="●"/>
            </a:pPr>
            <a:r>
              <a:rPr lang="de-DE" sz="1600"/>
              <a:t>Extending dataset to overcome overfitting and propose complicated components.</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8"/>
          <p:cNvSpPr txBox="1"/>
          <p:nvPr>
            <p:ph idx="1" type="body"/>
          </p:nvPr>
        </p:nvSpPr>
        <p:spPr>
          <a:xfrm>
            <a:off x="317538" y="2093990"/>
            <a:ext cx="8508900" cy="955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de-DE" sz="3000"/>
              <a:t>Thank you</a:t>
            </a:r>
            <a:endParaRPr sz="3000"/>
          </a:p>
        </p:txBody>
      </p:sp>
      <p:sp>
        <p:nvSpPr>
          <p:cNvPr id="338" name="Google Shape;338;p48"/>
          <p:cNvSpPr txBox="1"/>
          <p:nvPr>
            <p:ph idx="12" type="sldNum"/>
          </p:nvPr>
        </p:nvSpPr>
        <p:spPr>
          <a:xfrm>
            <a:off x="6774934" y="4854985"/>
            <a:ext cx="2052000" cy="273900"/>
          </a:xfrm>
          <a:prstGeom prst="rect">
            <a:avLst/>
          </a:prstGeom>
        </p:spPr>
        <p:txBody>
          <a:bodyPr anchorCtr="0" anchor="ctr" bIns="45700" lIns="0" spcFirstLastPara="1" rIns="0" wrap="square" tIns="45700">
            <a:noAutofit/>
          </a:bodyPr>
          <a:lstStyle/>
          <a:p>
            <a:pPr indent="0" lvl="0" marL="0" rtl="0" algn="r">
              <a:spcBef>
                <a:spcPts val="0"/>
              </a:spcBef>
              <a:spcAft>
                <a:spcPts val="0"/>
              </a:spcAft>
              <a:buClr>
                <a:srgbClr val="000000"/>
              </a:buClr>
              <a:buFont typeface="Arial"/>
              <a:buNone/>
            </a:pPr>
            <a:fld id="{00000000-1234-1234-1234-123412341234}" type="slidenum">
              <a:rPr lang="de-DE"/>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9"/>
          <p:cNvSpPr txBox="1"/>
          <p:nvPr>
            <p:ph idx="1" type="body"/>
          </p:nvPr>
        </p:nvSpPr>
        <p:spPr>
          <a:xfrm>
            <a:off x="317538" y="2093990"/>
            <a:ext cx="8508900" cy="955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de-DE" sz="3000"/>
              <a:t>Appendix</a:t>
            </a:r>
            <a:endParaRPr sz="3000"/>
          </a:p>
        </p:txBody>
      </p:sp>
      <p:sp>
        <p:nvSpPr>
          <p:cNvPr id="345" name="Google Shape;345;p49"/>
          <p:cNvSpPr txBox="1"/>
          <p:nvPr>
            <p:ph idx="12" type="sldNum"/>
          </p:nvPr>
        </p:nvSpPr>
        <p:spPr>
          <a:xfrm>
            <a:off x="6774934" y="4854985"/>
            <a:ext cx="2052000" cy="273900"/>
          </a:xfrm>
          <a:prstGeom prst="rect">
            <a:avLst/>
          </a:prstGeom>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0"/>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Shortcomings - </a:t>
            </a:r>
            <a:r>
              <a:rPr lang="de-DE"/>
              <a:t>Biases</a:t>
            </a:r>
            <a:r>
              <a:rPr lang="de-DE"/>
              <a:t> in dataset</a:t>
            </a:r>
            <a:endParaRPr/>
          </a:p>
        </p:txBody>
      </p:sp>
      <p:sp>
        <p:nvSpPr>
          <p:cNvPr id="351" name="Google Shape;351;p50"/>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352" name="Google Shape;352;p50"/>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353" name="Google Shape;353;p50"/>
          <p:cNvPicPr preferRelativeResize="0"/>
          <p:nvPr/>
        </p:nvPicPr>
        <p:blipFill>
          <a:blip r:embed="rId3">
            <a:alphaModFix/>
          </a:blip>
          <a:stretch>
            <a:fillRect/>
          </a:stretch>
        </p:blipFill>
        <p:spPr>
          <a:xfrm>
            <a:off x="839388" y="1250806"/>
            <a:ext cx="3877224" cy="3034343"/>
          </a:xfrm>
          <a:prstGeom prst="rect">
            <a:avLst/>
          </a:prstGeom>
          <a:noFill/>
          <a:ln>
            <a:noFill/>
          </a:ln>
        </p:spPr>
      </p:pic>
      <p:sp>
        <p:nvSpPr>
          <p:cNvPr id="354" name="Google Shape;354;p50"/>
          <p:cNvSpPr txBox="1"/>
          <p:nvPr/>
        </p:nvSpPr>
        <p:spPr>
          <a:xfrm>
            <a:off x="1278000" y="4285150"/>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Class distribution of dataset</a:t>
            </a:r>
            <a:endParaRPr/>
          </a:p>
        </p:txBody>
      </p:sp>
      <p:pic>
        <p:nvPicPr>
          <p:cNvPr id="355" name="Google Shape;355;p50"/>
          <p:cNvPicPr preferRelativeResize="0"/>
          <p:nvPr/>
        </p:nvPicPr>
        <p:blipFill>
          <a:blip r:embed="rId4">
            <a:alphaModFix/>
          </a:blip>
          <a:stretch>
            <a:fillRect/>
          </a:stretch>
        </p:blipFill>
        <p:spPr>
          <a:xfrm>
            <a:off x="5447528" y="1250811"/>
            <a:ext cx="3000000" cy="2900141"/>
          </a:xfrm>
          <a:prstGeom prst="rect">
            <a:avLst/>
          </a:prstGeom>
          <a:noFill/>
          <a:ln>
            <a:noFill/>
          </a:ln>
        </p:spPr>
      </p:pic>
      <p:sp>
        <p:nvSpPr>
          <p:cNvPr id="356" name="Google Shape;356;p50"/>
          <p:cNvSpPr txBox="1"/>
          <p:nvPr/>
        </p:nvSpPr>
        <p:spPr>
          <a:xfrm>
            <a:off x="5447525" y="4287413"/>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BEV visualization of tracks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1"/>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Data </a:t>
            </a:r>
            <a:r>
              <a:rPr lang="de-DE"/>
              <a:t>preparation</a:t>
            </a:r>
            <a:r>
              <a:rPr lang="de-DE"/>
              <a:t> - move to appendix</a:t>
            </a:r>
            <a:endParaRPr/>
          </a:p>
        </p:txBody>
      </p:sp>
      <p:sp>
        <p:nvSpPr>
          <p:cNvPr id="362" name="Google Shape;362;p51"/>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363" name="Google Shape;363;p51"/>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52"/>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Post processing - Move to appendix</a:t>
            </a:r>
            <a:endParaRPr/>
          </a:p>
        </p:txBody>
      </p:sp>
      <p:sp>
        <p:nvSpPr>
          <p:cNvPr id="369" name="Google Shape;369;p52"/>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370" name="Google Shape;370;p52"/>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6"/>
          <p:cNvSpPr txBox="1"/>
          <p:nvPr>
            <p:ph idx="1" type="body"/>
          </p:nvPr>
        </p:nvSpPr>
        <p:spPr>
          <a:xfrm>
            <a:off x="319100" y="1007900"/>
            <a:ext cx="4095600" cy="35373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SzPts val="1600"/>
              <a:buChar char="●"/>
            </a:pPr>
            <a:r>
              <a:rPr lang="de-DE" sz="1600"/>
              <a:t> </a:t>
            </a:r>
            <a:r>
              <a:rPr b="1" lang="de-DE" sz="1600"/>
              <a:t>3D object detection</a:t>
            </a:r>
            <a:r>
              <a:rPr lang="de-DE" sz="1600"/>
              <a:t> is vital for autonomous driving tasks.</a:t>
            </a:r>
            <a:endParaRPr sz="1600"/>
          </a:p>
          <a:p>
            <a:pPr indent="-330200" lvl="0" marL="457200" rtl="0" algn="l">
              <a:lnSpc>
                <a:spcPct val="115000"/>
              </a:lnSpc>
              <a:spcBef>
                <a:spcPts val="1000"/>
              </a:spcBef>
              <a:spcAft>
                <a:spcPts val="0"/>
              </a:spcAft>
              <a:buSzPts val="1600"/>
              <a:buChar char="●"/>
            </a:pPr>
            <a:r>
              <a:rPr lang="de-DE" sz="1600"/>
              <a:t>Traditionally vehicular or infrastructure sensors were used as </a:t>
            </a:r>
            <a:r>
              <a:rPr b="1" lang="de-DE" sz="1600"/>
              <a:t>sole inputs</a:t>
            </a:r>
            <a:r>
              <a:rPr lang="de-DE" sz="1600"/>
              <a:t> for object detection.</a:t>
            </a:r>
            <a:endParaRPr sz="1600"/>
          </a:p>
          <a:p>
            <a:pPr indent="-330200" lvl="0" marL="457200" rtl="0" algn="l">
              <a:lnSpc>
                <a:spcPct val="115000"/>
              </a:lnSpc>
              <a:spcBef>
                <a:spcPts val="1000"/>
              </a:spcBef>
              <a:spcAft>
                <a:spcPts val="1000"/>
              </a:spcAft>
              <a:buSzPts val="1600"/>
              <a:buChar char="●"/>
            </a:pPr>
            <a:r>
              <a:rPr b="1" lang="de-DE" sz="1600"/>
              <a:t>Single point-of-view sensors</a:t>
            </a:r>
            <a:r>
              <a:rPr lang="de-DE" sz="1600"/>
              <a:t> have limitations : occlusion, limited field-of-view, and low-point density.</a:t>
            </a:r>
            <a:endParaRPr sz="1600"/>
          </a:p>
        </p:txBody>
      </p:sp>
      <p:sp>
        <p:nvSpPr>
          <p:cNvPr id="139" name="Google Shape;139;p26"/>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Motivation - 3D object detection</a:t>
            </a:r>
            <a:endParaRPr/>
          </a:p>
        </p:txBody>
      </p:sp>
      <p:sp>
        <p:nvSpPr>
          <p:cNvPr id="140" name="Google Shape;140;p26"/>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141" name="Google Shape;141;p26"/>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142" name="Google Shape;142;p26"/>
          <p:cNvPicPr preferRelativeResize="0"/>
          <p:nvPr/>
        </p:nvPicPr>
        <p:blipFill rotWithShape="1">
          <a:blip r:embed="rId3">
            <a:alphaModFix/>
          </a:blip>
          <a:srcRect b="0" l="12470" r="9973" t="0"/>
          <a:stretch/>
        </p:blipFill>
        <p:spPr>
          <a:xfrm>
            <a:off x="4598600" y="1284325"/>
            <a:ext cx="4279501" cy="275895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3"/>
          <p:cNvSpPr/>
          <p:nvPr/>
        </p:nvSpPr>
        <p:spPr>
          <a:xfrm>
            <a:off x="135700" y="2242550"/>
            <a:ext cx="8771100" cy="962400"/>
          </a:xfrm>
          <a:prstGeom prst="rect">
            <a:avLst/>
          </a:prstGeom>
          <a:solidFill>
            <a:srgbClr val="EAD1DC"/>
          </a:solid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6" name="Google Shape;376;p53"/>
          <p:cNvSpPr/>
          <p:nvPr/>
        </p:nvSpPr>
        <p:spPr>
          <a:xfrm>
            <a:off x="2078800" y="1661025"/>
            <a:ext cx="4542000" cy="433200"/>
          </a:xfrm>
          <a:prstGeom prst="rect">
            <a:avLst/>
          </a:prstGeom>
          <a:solidFill>
            <a:srgbClr val="FFF2CC"/>
          </a:solid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7" name="Google Shape;377;p53"/>
          <p:cNvSpPr/>
          <p:nvPr/>
        </p:nvSpPr>
        <p:spPr>
          <a:xfrm>
            <a:off x="354275" y="1079500"/>
            <a:ext cx="8101200" cy="481200"/>
          </a:xfrm>
          <a:prstGeom prst="rect">
            <a:avLst/>
          </a:prstGeom>
          <a:solidFill>
            <a:schemeClr val="lt2"/>
          </a:solid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378" name="Google Shape;378;p53"/>
          <p:cNvGrpSpPr/>
          <p:nvPr/>
        </p:nvGrpSpPr>
        <p:grpSpPr>
          <a:xfrm>
            <a:off x="254159" y="1184550"/>
            <a:ext cx="8595598" cy="2497111"/>
            <a:chOff x="254159" y="1184550"/>
            <a:chExt cx="8595598" cy="2497111"/>
          </a:xfrm>
        </p:grpSpPr>
        <p:sp>
          <p:nvSpPr>
            <p:cNvPr id="379" name="Google Shape;379;p53"/>
            <p:cNvSpPr/>
            <p:nvPr/>
          </p:nvSpPr>
          <p:spPr>
            <a:xfrm>
              <a:off x="441642" y="1184550"/>
              <a:ext cx="14568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LoadPointsFromFileCoop</a:t>
              </a:r>
              <a:endParaRPr sz="800"/>
            </a:p>
          </p:txBody>
        </p:sp>
        <p:sp>
          <p:nvSpPr>
            <p:cNvPr id="380" name="Google Shape;380;p53"/>
            <p:cNvSpPr/>
            <p:nvPr/>
          </p:nvSpPr>
          <p:spPr>
            <a:xfrm>
              <a:off x="2248698" y="1184550"/>
              <a:ext cx="18291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700"/>
                <a:t>LoadPointsFromMultiSweepsCoop</a:t>
              </a:r>
              <a:endParaRPr sz="700"/>
            </a:p>
          </p:txBody>
        </p:sp>
        <p:sp>
          <p:nvSpPr>
            <p:cNvPr id="381" name="Google Shape;381;p53"/>
            <p:cNvSpPr/>
            <p:nvPr/>
          </p:nvSpPr>
          <p:spPr>
            <a:xfrm>
              <a:off x="4428136" y="1184550"/>
              <a:ext cx="21192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LoadMultiViewImageFromFilesCoop</a:t>
              </a:r>
              <a:endParaRPr sz="800"/>
            </a:p>
          </p:txBody>
        </p:sp>
        <p:sp>
          <p:nvSpPr>
            <p:cNvPr id="382" name="Google Shape;382;p53"/>
            <p:cNvSpPr/>
            <p:nvPr/>
          </p:nvSpPr>
          <p:spPr>
            <a:xfrm>
              <a:off x="6897650" y="1184550"/>
              <a:ext cx="1456800" cy="310200"/>
            </a:xfrm>
            <a:prstGeom prst="roundRect">
              <a:avLst>
                <a:gd fmla="val 16667" name="adj"/>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LoadAnnotations3D</a:t>
              </a:r>
              <a:endParaRPr sz="800"/>
            </a:p>
          </p:txBody>
        </p:sp>
        <p:sp>
          <p:nvSpPr>
            <p:cNvPr id="383" name="Google Shape;383;p53"/>
            <p:cNvSpPr/>
            <p:nvPr/>
          </p:nvSpPr>
          <p:spPr>
            <a:xfrm>
              <a:off x="2248698" y="1731278"/>
              <a:ext cx="18291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VehiclePointsToInfraCoords</a:t>
              </a:r>
              <a:endParaRPr sz="800"/>
            </a:p>
          </p:txBody>
        </p:sp>
        <p:sp>
          <p:nvSpPr>
            <p:cNvPr id="384" name="Google Shape;384;p53"/>
            <p:cNvSpPr/>
            <p:nvPr/>
          </p:nvSpPr>
          <p:spPr>
            <a:xfrm>
              <a:off x="4428136" y="1731278"/>
              <a:ext cx="20733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TransformLidar2ImgToInfraCoords</a:t>
              </a:r>
              <a:endParaRPr sz="800"/>
            </a:p>
          </p:txBody>
        </p:sp>
        <p:sp>
          <p:nvSpPr>
            <p:cNvPr id="385" name="Google Shape;385;p53"/>
            <p:cNvSpPr/>
            <p:nvPr/>
          </p:nvSpPr>
          <p:spPr>
            <a:xfrm>
              <a:off x="2248698" y="2278006"/>
              <a:ext cx="1829100" cy="310200"/>
            </a:xfrm>
            <a:prstGeom prst="roundRect">
              <a:avLst>
                <a:gd fmla="val 16667" name="adj"/>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GlobalRotScaleTransAllCoop*</a:t>
              </a:r>
              <a:endParaRPr sz="800"/>
            </a:p>
          </p:txBody>
        </p:sp>
        <p:sp>
          <p:nvSpPr>
            <p:cNvPr id="386" name="Google Shape;386;p53"/>
            <p:cNvSpPr/>
            <p:nvPr/>
          </p:nvSpPr>
          <p:spPr>
            <a:xfrm>
              <a:off x="297964" y="2278006"/>
              <a:ext cx="1600500" cy="310200"/>
            </a:xfrm>
            <a:prstGeom prst="roundRect">
              <a:avLst>
                <a:gd fmla="val 16667" name="adj"/>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UnifiedObjectSampleCoop*</a:t>
              </a:r>
              <a:endParaRPr sz="800"/>
            </a:p>
          </p:txBody>
        </p:sp>
        <p:sp>
          <p:nvSpPr>
            <p:cNvPr id="387" name="Google Shape;387;p53"/>
            <p:cNvSpPr/>
            <p:nvPr/>
          </p:nvSpPr>
          <p:spPr>
            <a:xfrm>
              <a:off x="6586906" y="2278006"/>
              <a:ext cx="16005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PointsRangeFilterCoop</a:t>
              </a:r>
              <a:endParaRPr sz="800"/>
            </a:p>
          </p:txBody>
        </p:sp>
        <p:sp>
          <p:nvSpPr>
            <p:cNvPr id="388" name="Google Shape;388;p53"/>
            <p:cNvSpPr/>
            <p:nvPr/>
          </p:nvSpPr>
          <p:spPr>
            <a:xfrm>
              <a:off x="254159" y="2824733"/>
              <a:ext cx="1350900" cy="310200"/>
            </a:xfrm>
            <a:prstGeom prst="roundRect">
              <a:avLst>
                <a:gd fmla="val 16667" name="adj"/>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ObjectRangeFilter</a:t>
              </a:r>
              <a:endParaRPr sz="800"/>
            </a:p>
          </p:txBody>
        </p:sp>
        <p:sp>
          <p:nvSpPr>
            <p:cNvPr id="389" name="Google Shape;389;p53"/>
            <p:cNvSpPr/>
            <p:nvPr/>
          </p:nvSpPr>
          <p:spPr>
            <a:xfrm>
              <a:off x="1955157" y="2824733"/>
              <a:ext cx="1190700" cy="310200"/>
            </a:xfrm>
            <a:prstGeom prst="roundRect">
              <a:avLst>
                <a:gd fmla="val 16667" name="adj"/>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ObjectNameFilter</a:t>
              </a:r>
              <a:endParaRPr sz="800"/>
            </a:p>
          </p:txBody>
        </p:sp>
        <p:sp>
          <p:nvSpPr>
            <p:cNvPr id="390" name="Google Shape;390;p53"/>
            <p:cNvSpPr/>
            <p:nvPr/>
          </p:nvSpPr>
          <p:spPr>
            <a:xfrm>
              <a:off x="3496167" y="2824733"/>
              <a:ext cx="11907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PointShuffleCoop*</a:t>
              </a:r>
              <a:endParaRPr sz="800"/>
            </a:p>
          </p:txBody>
        </p:sp>
        <p:sp>
          <p:nvSpPr>
            <p:cNvPr id="391" name="Google Shape;391;p53"/>
            <p:cNvSpPr/>
            <p:nvPr/>
          </p:nvSpPr>
          <p:spPr>
            <a:xfrm>
              <a:off x="5037177" y="2824733"/>
              <a:ext cx="19032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NormalizeMultiviewImageCoop</a:t>
              </a:r>
              <a:endParaRPr sz="800"/>
            </a:p>
          </p:txBody>
        </p:sp>
        <p:sp>
          <p:nvSpPr>
            <p:cNvPr id="392" name="Google Shape;392;p53"/>
            <p:cNvSpPr/>
            <p:nvPr/>
          </p:nvSpPr>
          <p:spPr>
            <a:xfrm>
              <a:off x="2681206" y="3371461"/>
              <a:ext cx="1761300" cy="310200"/>
            </a:xfrm>
            <a:prstGeom prst="roundRect">
              <a:avLst>
                <a:gd fmla="val 16667" name="adj"/>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DefaultFormatBundle3DCoop</a:t>
              </a:r>
              <a:endParaRPr sz="800"/>
            </a:p>
          </p:txBody>
        </p:sp>
        <p:sp>
          <p:nvSpPr>
            <p:cNvPr id="393" name="Google Shape;393;p53"/>
            <p:cNvSpPr/>
            <p:nvPr/>
          </p:nvSpPr>
          <p:spPr>
            <a:xfrm>
              <a:off x="4804854" y="3371461"/>
              <a:ext cx="1055100" cy="310200"/>
            </a:xfrm>
            <a:prstGeom prst="roundRect">
              <a:avLst>
                <a:gd fmla="val 16667" name="adj"/>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Collect3DCoop</a:t>
              </a:r>
              <a:endParaRPr sz="800"/>
            </a:p>
          </p:txBody>
        </p:sp>
        <p:sp>
          <p:nvSpPr>
            <p:cNvPr id="394" name="Google Shape;394;p53"/>
            <p:cNvSpPr/>
            <p:nvPr/>
          </p:nvSpPr>
          <p:spPr>
            <a:xfrm>
              <a:off x="7290657" y="2824733"/>
              <a:ext cx="15591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PadMultiViewImageCoop</a:t>
              </a:r>
              <a:endParaRPr sz="800"/>
            </a:p>
          </p:txBody>
        </p:sp>
        <p:sp>
          <p:nvSpPr>
            <p:cNvPr id="395" name="Google Shape;395;p53"/>
            <p:cNvSpPr/>
            <p:nvPr/>
          </p:nvSpPr>
          <p:spPr>
            <a:xfrm>
              <a:off x="4428136" y="2278006"/>
              <a:ext cx="18087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ResizeCropFlipImageCoop*</a:t>
              </a:r>
              <a:endParaRPr sz="800"/>
            </a:p>
          </p:txBody>
        </p:sp>
        <p:cxnSp>
          <p:nvCxnSpPr>
            <p:cNvPr id="396" name="Google Shape;396;p53"/>
            <p:cNvCxnSpPr>
              <a:stCxn id="379" idx="3"/>
              <a:endCxn id="380" idx="1"/>
            </p:cNvCxnSpPr>
            <p:nvPr/>
          </p:nvCxnSpPr>
          <p:spPr>
            <a:xfrm>
              <a:off x="1898442" y="1339650"/>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397" name="Google Shape;397;p53"/>
            <p:cNvCxnSpPr>
              <a:stCxn id="380" idx="3"/>
              <a:endCxn id="381" idx="1"/>
            </p:cNvCxnSpPr>
            <p:nvPr/>
          </p:nvCxnSpPr>
          <p:spPr>
            <a:xfrm>
              <a:off x="4077798" y="1339650"/>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398" name="Google Shape;398;p53"/>
            <p:cNvCxnSpPr>
              <a:stCxn id="381" idx="3"/>
              <a:endCxn id="382" idx="1"/>
            </p:cNvCxnSpPr>
            <p:nvPr/>
          </p:nvCxnSpPr>
          <p:spPr>
            <a:xfrm>
              <a:off x="6547336" y="1339650"/>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399" name="Google Shape;399;p53"/>
            <p:cNvCxnSpPr>
              <a:stCxn id="382" idx="3"/>
              <a:endCxn id="383" idx="1"/>
            </p:cNvCxnSpPr>
            <p:nvPr/>
          </p:nvCxnSpPr>
          <p:spPr>
            <a:xfrm flipH="1">
              <a:off x="2248550" y="1339650"/>
              <a:ext cx="6105900" cy="546600"/>
            </a:xfrm>
            <a:prstGeom prst="bentConnector5">
              <a:avLst>
                <a:gd fmla="val -3900" name="adj1"/>
                <a:gd fmla="val 49997" name="adj2"/>
                <a:gd fmla="val 103901" name="adj3"/>
              </a:avLst>
            </a:prstGeom>
            <a:noFill/>
            <a:ln cap="flat" cmpd="sng" w="19050">
              <a:solidFill>
                <a:schemeClr val="dk2"/>
              </a:solidFill>
              <a:prstDash val="solid"/>
              <a:round/>
              <a:headEnd len="med" w="med" type="none"/>
              <a:tailEnd len="med" w="med" type="triangle"/>
            </a:ln>
          </p:spPr>
        </p:cxnSp>
        <p:cxnSp>
          <p:nvCxnSpPr>
            <p:cNvPr id="400" name="Google Shape;400;p53"/>
            <p:cNvCxnSpPr>
              <a:stCxn id="383" idx="3"/>
              <a:endCxn id="384" idx="1"/>
            </p:cNvCxnSpPr>
            <p:nvPr/>
          </p:nvCxnSpPr>
          <p:spPr>
            <a:xfrm>
              <a:off x="4077798" y="1886378"/>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401" name="Google Shape;401;p53"/>
            <p:cNvCxnSpPr>
              <a:stCxn id="384" idx="3"/>
              <a:endCxn id="386" idx="1"/>
            </p:cNvCxnSpPr>
            <p:nvPr/>
          </p:nvCxnSpPr>
          <p:spPr>
            <a:xfrm flipH="1">
              <a:off x="298036" y="1886378"/>
              <a:ext cx="6203400" cy="546600"/>
            </a:xfrm>
            <a:prstGeom prst="bentConnector5">
              <a:avLst>
                <a:gd fmla="val -3839" name="adj1"/>
                <a:gd fmla="val 49997" name="adj2"/>
                <a:gd fmla="val 103839" name="adj3"/>
              </a:avLst>
            </a:prstGeom>
            <a:noFill/>
            <a:ln cap="flat" cmpd="sng" w="19050">
              <a:solidFill>
                <a:schemeClr val="dk2"/>
              </a:solidFill>
              <a:prstDash val="solid"/>
              <a:round/>
              <a:headEnd len="med" w="med" type="none"/>
              <a:tailEnd len="med" w="med" type="triangle"/>
            </a:ln>
          </p:spPr>
        </p:cxnSp>
        <p:cxnSp>
          <p:nvCxnSpPr>
            <p:cNvPr id="402" name="Google Shape;402;p53"/>
            <p:cNvCxnSpPr>
              <a:stCxn id="386" idx="3"/>
              <a:endCxn id="385" idx="1"/>
            </p:cNvCxnSpPr>
            <p:nvPr/>
          </p:nvCxnSpPr>
          <p:spPr>
            <a:xfrm>
              <a:off x="1898464" y="2433106"/>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403" name="Google Shape;403;p53"/>
            <p:cNvCxnSpPr>
              <a:stCxn id="385" idx="3"/>
              <a:endCxn id="395" idx="1"/>
            </p:cNvCxnSpPr>
            <p:nvPr/>
          </p:nvCxnSpPr>
          <p:spPr>
            <a:xfrm>
              <a:off x="4077798" y="2433106"/>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404" name="Google Shape;404;p53"/>
            <p:cNvCxnSpPr/>
            <p:nvPr/>
          </p:nvCxnSpPr>
          <p:spPr>
            <a:xfrm>
              <a:off x="6236714" y="2433162"/>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405" name="Google Shape;405;p53"/>
            <p:cNvCxnSpPr>
              <a:stCxn id="387" idx="3"/>
              <a:endCxn id="388" idx="1"/>
            </p:cNvCxnSpPr>
            <p:nvPr/>
          </p:nvCxnSpPr>
          <p:spPr>
            <a:xfrm flipH="1">
              <a:off x="254206" y="2433106"/>
              <a:ext cx="7933200" cy="546600"/>
            </a:xfrm>
            <a:prstGeom prst="bentConnector5">
              <a:avLst>
                <a:gd fmla="val -3002" name="adj1"/>
                <a:gd fmla="val 49997" name="adj2"/>
                <a:gd fmla="val 103002" name="adj3"/>
              </a:avLst>
            </a:prstGeom>
            <a:noFill/>
            <a:ln cap="flat" cmpd="sng" w="19050">
              <a:solidFill>
                <a:schemeClr val="dk2"/>
              </a:solidFill>
              <a:prstDash val="solid"/>
              <a:round/>
              <a:headEnd len="med" w="med" type="none"/>
              <a:tailEnd len="med" w="med" type="triangle"/>
            </a:ln>
          </p:spPr>
        </p:cxnSp>
        <p:cxnSp>
          <p:nvCxnSpPr>
            <p:cNvPr id="406" name="Google Shape;406;p53"/>
            <p:cNvCxnSpPr/>
            <p:nvPr/>
          </p:nvCxnSpPr>
          <p:spPr>
            <a:xfrm>
              <a:off x="1604911" y="2979890"/>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407" name="Google Shape;407;p53"/>
            <p:cNvCxnSpPr/>
            <p:nvPr/>
          </p:nvCxnSpPr>
          <p:spPr>
            <a:xfrm>
              <a:off x="3145921" y="2979890"/>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408" name="Google Shape;408;p53"/>
            <p:cNvCxnSpPr/>
            <p:nvPr/>
          </p:nvCxnSpPr>
          <p:spPr>
            <a:xfrm>
              <a:off x="4686931" y="2979923"/>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409" name="Google Shape;409;p53"/>
            <p:cNvCxnSpPr/>
            <p:nvPr/>
          </p:nvCxnSpPr>
          <p:spPr>
            <a:xfrm>
              <a:off x="6940412" y="2979890"/>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410" name="Google Shape;410;p53"/>
            <p:cNvCxnSpPr>
              <a:stCxn id="394" idx="3"/>
              <a:endCxn id="392" idx="1"/>
            </p:cNvCxnSpPr>
            <p:nvPr/>
          </p:nvCxnSpPr>
          <p:spPr>
            <a:xfrm flipH="1">
              <a:off x="2681157" y="2979833"/>
              <a:ext cx="6168600" cy="546600"/>
            </a:xfrm>
            <a:prstGeom prst="bentConnector5">
              <a:avLst>
                <a:gd fmla="val -3860" name="adj1"/>
                <a:gd fmla="val 49997" name="adj2"/>
                <a:gd fmla="val 103862" name="adj3"/>
              </a:avLst>
            </a:prstGeom>
            <a:noFill/>
            <a:ln cap="flat" cmpd="sng" w="19050">
              <a:solidFill>
                <a:schemeClr val="dk2"/>
              </a:solidFill>
              <a:prstDash val="solid"/>
              <a:round/>
              <a:headEnd len="med" w="med" type="none"/>
              <a:tailEnd len="med" w="med" type="triangle"/>
            </a:ln>
          </p:spPr>
        </p:cxnSp>
        <p:cxnSp>
          <p:nvCxnSpPr>
            <p:cNvPr id="411" name="Google Shape;411;p53"/>
            <p:cNvCxnSpPr/>
            <p:nvPr/>
          </p:nvCxnSpPr>
          <p:spPr>
            <a:xfrm>
              <a:off x="4442537" y="3526618"/>
              <a:ext cx="350100" cy="0"/>
            </a:xfrm>
            <a:prstGeom prst="straightConnector1">
              <a:avLst/>
            </a:prstGeom>
            <a:noFill/>
            <a:ln cap="flat" cmpd="sng" w="19050">
              <a:solidFill>
                <a:schemeClr val="dk2"/>
              </a:solidFill>
              <a:prstDash val="solid"/>
              <a:round/>
              <a:headEnd len="med" w="med" type="none"/>
              <a:tailEnd len="med" w="med" type="triangle"/>
            </a:ln>
          </p:spPr>
        </p:cxnSp>
      </p:grpSp>
      <p:sp>
        <p:nvSpPr>
          <p:cNvPr id="412" name="Google Shape;412;p53"/>
          <p:cNvSpPr txBox="1"/>
          <p:nvPr>
            <p:ph type="title"/>
          </p:nvPr>
        </p:nvSpPr>
        <p:spPr>
          <a:xfrm>
            <a:off x="319090" y="296075"/>
            <a:ext cx="8508900" cy="4311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Data Augmentation</a:t>
            </a:r>
            <a:endParaRPr/>
          </a:p>
        </p:txBody>
      </p:sp>
      <p:sp>
        <p:nvSpPr>
          <p:cNvPr id="413" name="Google Shape;413;p53"/>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rmAutofit/>
          </a:bodyPr>
          <a:lstStyle/>
          <a:p>
            <a:pPr indent="0" lvl="0" marL="0" rtl="0" algn="r">
              <a:spcBef>
                <a:spcPts val="0"/>
              </a:spcBef>
              <a:spcAft>
                <a:spcPts val="0"/>
              </a:spcAft>
              <a:buNone/>
            </a:pPr>
            <a:fld id="{00000000-1234-1234-1234-123412341234}" type="slidenum">
              <a:rPr lang="de-DE"/>
              <a:t>‹#›</a:t>
            </a:fld>
            <a:endParaRPr/>
          </a:p>
        </p:txBody>
      </p:sp>
      <p:sp>
        <p:nvSpPr>
          <p:cNvPr id="414" name="Google Shape;414;p53"/>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4"/>
          <p:cNvSpPr txBox="1"/>
          <p:nvPr>
            <p:ph idx="1" type="body"/>
          </p:nvPr>
        </p:nvSpPr>
        <p:spPr>
          <a:xfrm>
            <a:off x="319100" y="1084100"/>
            <a:ext cx="8508900" cy="3537300"/>
          </a:xfrm>
          <a:prstGeom prst="rect">
            <a:avLst/>
          </a:prstGeom>
          <a:noFill/>
          <a:ln>
            <a:noFill/>
          </a:ln>
        </p:spPr>
        <p:txBody>
          <a:bodyPr anchorCtr="0" anchor="t" bIns="0" lIns="0" spcFirstLastPara="1" rIns="0" wrap="square" tIns="0">
            <a:noAutofit/>
          </a:bodyPr>
          <a:lstStyle/>
          <a:p>
            <a:pPr indent="-323850" lvl="0" marL="457200" rtl="0" algn="l">
              <a:lnSpc>
                <a:spcPct val="114000"/>
              </a:lnSpc>
              <a:spcBef>
                <a:spcPts val="0"/>
              </a:spcBef>
              <a:spcAft>
                <a:spcPts val="0"/>
              </a:spcAft>
              <a:buSzPts val="1500"/>
              <a:buChar char="●"/>
            </a:pPr>
            <a:r>
              <a:rPr lang="de-DE" sz="1500"/>
              <a:t>Improving model efficacy through </a:t>
            </a:r>
            <a:r>
              <a:rPr b="1" lang="de-DE" sz="1500"/>
              <a:t>sensor fusion</a:t>
            </a:r>
            <a:r>
              <a:rPr lang="de-DE" sz="1500"/>
              <a:t>.</a:t>
            </a:r>
            <a:endParaRPr sz="1500"/>
          </a:p>
          <a:p>
            <a:pPr indent="0" lvl="0" marL="0" rtl="0" algn="l">
              <a:lnSpc>
                <a:spcPct val="114000"/>
              </a:lnSpc>
              <a:spcBef>
                <a:spcPts val="0"/>
              </a:spcBef>
              <a:spcAft>
                <a:spcPts val="0"/>
              </a:spcAft>
              <a:buNone/>
            </a:pPr>
            <a:r>
              <a:t/>
            </a:r>
            <a:endParaRPr sz="1500"/>
          </a:p>
          <a:p>
            <a:pPr indent="-323850" lvl="0" marL="457200" rtl="0" algn="l">
              <a:lnSpc>
                <a:spcPct val="114000"/>
              </a:lnSpc>
              <a:spcBef>
                <a:spcPts val="0"/>
              </a:spcBef>
              <a:spcAft>
                <a:spcPts val="0"/>
              </a:spcAft>
              <a:buSzPts val="1500"/>
              <a:buChar char="●"/>
            </a:pPr>
            <a:r>
              <a:rPr lang="de-DE" sz="1500"/>
              <a:t>Categorization</a:t>
            </a:r>
            <a:endParaRPr sz="1500"/>
          </a:p>
          <a:p>
            <a:pPr indent="-323850" lvl="1" marL="914400" rtl="0" algn="l">
              <a:lnSpc>
                <a:spcPct val="114000"/>
              </a:lnSpc>
              <a:spcBef>
                <a:spcPts val="0"/>
              </a:spcBef>
              <a:spcAft>
                <a:spcPts val="0"/>
              </a:spcAft>
              <a:buSzPts val="1500"/>
              <a:buChar char="○"/>
            </a:pPr>
            <a:r>
              <a:rPr b="1" lang="de-DE" sz="1500"/>
              <a:t>Early Fusion</a:t>
            </a:r>
            <a:endParaRPr b="1" sz="1500"/>
          </a:p>
          <a:p>
            <a:pPr indent="-323850" lvl="1" marL="914400" rtl="0" algn="l">
              <a:lnSpc>
                <a:spcPct val="114000"/>
              </a:lnSpc>
              <a:spcBef>
                <a:spcPts val="0"/>
              </a:spcBef>
              <a:spcAft>
                <a:spcPts val="0"/>
              </a:spcAft>
              <a:buSzPts val="1500"/>
              <a:buChar char="○"/>
            </a:pPr>
            <a:r>
              <a:rPr lang="de-DE" sz="1500"/>
              <a:t>Late Fusion</a:t>
            </a:r>
            <a:endParaRPr sz="1500"/>
          </a:p>
          <a:p>
            <a:pPr indent="-323850" lvl="1" marL="914400" rtl="0" algn="l">
              <a:lnSpc>
                <a:spcPct val="114000"/>
              </a:lnSpc>
              <a:spcBef>
                <a:spcPts val="0"/>
              </a:spcBef>
              <a:spcAft>
                <a:spcPts val="0"/>
              </a:spcAft>
              <a:buSzPts val="1500"/>
              <a:buChar char="○"/>
            </a:pPr>
            <a:r>
              <a:rPr lang="de-DE" sz="1500"/>
              <a:t>Deep Fusion</a:t>
            </a:r>
            <a:endParaRPr sz="1500"/>
          </a:p>
        </p:txBody>
      </p:sp>
      <p:sp>
        <p:nvSpPr>
          <p:cNvPr id="420" name="Google Shape;420;p54"/>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Approach - Cooperative perception</a:t>
            </a:r>
            <a:endParaRPr/>
          </a:p>
        </p:txBody>
      </p:sp>
      <p:sp>
        <p:nvSpPr>
          <p:cNvPr id="421" name="Google Shape;421;p54"/>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422" name="Google Shape;422;p54"/>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423" name="Google Shape;423;p54"/>
          <p:cNvPicPr preferRelativeResize="0"/>
          <p:nvPr/>
        </p:nvPicPr>
        <p:blipFill rotWithShape="1">
          <a:blip r:embed="rId3">
            <a:alphaModFix/>
          </a:blip>
          <a:srcRect b="47723" l="71929" r="0" t="0"/>
          <a:stretch/>
        </p:blipFill>
        <p:spPr>
          <a:xfrm>
            <a:off x="6626727" y="1859333"/>
            <a:ext cx="2096824" cy="2695816"/>
          </a:xfrm>
          <a:prstGeom prst="rect">
            <a:avLst/>
          </a:prstGeom>
          <a:noFill/>
          <a:ln>
            <a:noFill/>
          </a:ln>
        </p:spPr>
      </p:pic>
      <p:pic>
        <p:nvPicPr>
          <p:cNvPr id="424" name="Google Shape;424;p54"/>
          <p:cNvPicPr preferRelativeResize="0"/>
          <p:nvPr/>
        </p:nvPicPr>
        <p:blipFill rotWithShape="1">
          <a:blip r:embed="rId3">
            <a:alphaModFix/>
          </a:blip>
          <a:srcRect b="57134" l="0" r="69106" t="0"/>
          <a:stretch/>
        </p:blipFill>
        <p:spPr>
          <a:xfrm>
            <a:off x="4151200" y="1604000"/>
            <a:ext cx="2307668" cy="221046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5"/>
          <p:cNvSpPr txBox="1"/>
          <p:nvPr>
            <p:ph idx="1" type="body"/>
          </p:nvPr>
        </p:nvSpPr>
        <p:spPr>
          <a:xfrm>
            <a:off x="319100" y="1084100"/>
            <a:ext cx="8508900" cy="3537300"/>
          </a:xfrm>
          <a:prstGeom prst="rect">
            <a:avLst/>
          </a:prstGeom>
          <a:noFill/>
          <a:ln>
            <a:noFill/>
          </a:ln>
        </p:spPr>
        <p:txBody>
          <a:bodyPr anchorCtr="0" anchor="t" bIns="0" lIns="0" spcFirstLastPara="1" rIns="0" wrap="square" tIns="0">
            <a:noAutofit/>
          </a:bodyPr>
          <a:lstStyle/>
          <a:p>
            <a:pPr indent="-323850" lvl="0" marL="457200" rtl="0" algn="l">
              <a:lnSpc>
                <a:spcPct val="114000"/>
              </a:lnSpc>
              <a:spcBef>
                <a:spcPts val="0"/>
              </a:spcBef>
              <a:spcAft>
                <a:spcPts val="0"/>
              </a:spcAft>
              <a:buSzPts val="1500"/>
              <a:buChar char="●"/>
            </a:pPr>
            <a:r>
              <a:rPr lang="de-DE" sz="1500"/>
              <a:t>Improving model efficacy through </a:t>
            </a:r>
            <a:r>
              <a:rPr b="1" lang="de-DE" sz="1500"/>
              <a:t>sensor fusion</a:t>
            </a:r>
            <a:r>
              <a:rPr lang="de-DE" sz="1500"/>
              <a:t>.</a:t>
            </a:r>
            <a:endParaRPr sz="1500"/>
          </a:p>
          <a:p>
            <a:pPr indent="0" lvl="0" marL="0" rtl="0" algn="l">
              <a:lnSpc>
                <a:spcPct val="114000"/>
              </a:lnSpc>
              <a:spcBef>
                <a:spcPts val="0"/>
              </a:spcBef>
              <a:spcAft>
                <a:spcPts val="0"/>
              </a:spcAft>
              <a:buNone/>
            </a:pPr>
            <a:r>
              <a:t/>
            </a:r>
            <a:endParaRPr sz="1500"/>
          </a:p>
          <a:p>
            <a:pPr indent="-323850" lvl="0" marL="457200" rtl="0" algn="l">
              <a:lnSpc>
                <a:spcPct val="114000"/>
              </a:lnSpc>
              <a:spcBef>
                <a:spcPts val="0"/>
              </a:spcBef>
              <a:spcAft>
                <a:spcPts val="0"/>
              </a:spcAft>
              <a:buSzPts val="1500"/>
              <a:buChar char="●"/>
            </a:pPr>
            <a:r>
              <a:rPr lang="de-DE" sz="1500"/>
              <a:t>Categorization</a:t>
            </a:r>
            <a:endParaRPr sz="1500"/>
          </a:p>
          <a:p>
            <a:pPr indent="-323850" lvl="1" marL="914400" rtl="0" algn="l">
              <a:lnSpc>
                <a:spcPct val="114000"/>
              </a:lnSpc>
              <a:spcBef>
                <a:spcPts val="0"/>
              </a:spcBef>
              <a:spcAft>
                <a:spcPts val="0"/>
              </a:spcAft>
              <a:buSzPts val="1500"/>
              <a:buChar char="○"/>
            </a:pPr>
            <a:r>
              <a:rPr lang="de-DE" sz="1500"/>
              <a:t>Early Fusion</a:t>
            </a:r>
            <a:endParaRPr sz="1500"/>
          </a:p>
          <a:p>
            <a:pPr indent="-323850" lvl="1" marL="914400" rtl="0" algn="l">
              <a:lnSpc>
                <a:spcPct val="114000"/>
              </a:lnSpc>
              <a:spcBef>
                <a:spcPts val="0"/>
              </a:spcBef>
              <a:spcAft>
                <a:spcPts val="0"/>
              </a:spcAft>
              <a:buSzPts val="1500"/>
              <a:buChar char="○"/>
            </a:pPr>
            <a:r>
              <a:rPr b="1" lang="de-DE" sz="1500"/>
              <a:t>Late Fusion</a:t>
            </a:r>
            <a:endParaRPr b="1" sz="1500"/>
          </a:p>
          <a:p>
            <a:pPr indent="-323850" lvl="1" marL="914400" rtl="0" algn="l">
              <a:lnSpc>
                <a:spcPct val="114000"/>
              </a:lnSpc>
              <a:spcBef>
                <a:spcPts val="0"/>
              </a:spcBef>
              <a:spcAft>
                <a:spcPts val="0"/>
              </a:spcAft>
              <a:buSzPts val="1500"/>
              <a:buChar char="○"/>
            </a:pPr>
            <a:r>
              <a:rPr lang="de-DE" sz="1500"/>
              <a:t>Deep Fusion</a:t>
            </a:r>
            <a:endParaRPr sz="1500"/>
          </a:p>
        </p:txBody>
      </p:sp>
      <p:sp>
        <p:nvSpPr>
          <p:cNvPr id="430" name="Google Shape;430;p55"/>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Approach - Cooperative perception</a:t>
            </a:r>
            <a:endParaRPr/>
          </a:p>
        </p:txBody>
      </p:sp>
      <p:sp>
        <p:nvSpPr>
          <p:cNvPr id="431" name="Google Shape;431;p55"/>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432" name="Google Shape;432;p55"/>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433" name="Google Shape;433;p55"/>
          <p:cNvPicPr preferRelativeResize="0"/>
          <p:nvPr/>
        </p:nvPicPr>
        <p:blipFill rotWithShape="1">
          <a:blip r:embed="rId3">
            <a:alphaModFix/>
          </a:blip>
          <a:srcRect b="3245" l="71028" r="0" t="47725"/>
          <a:stretch/>
        </p:blipFill>
        <p:spPr>
          <a:xfrm>
            <a:off x="3878950" y="1727425"/>
            <a:ext cx="2420248" cy="2827726"/>
          </a:xfrm>
          <a:prstGeom prst="rect">
            <a:avLst/>
          </a:prstGeom>
          <a:noFill/>
          <a:ln>
            <a:noFill/>
          </a:ln>
        </p:spPr>
      </p:pic>
      <p:pic>
        <p:nvPicPr>
          <p:cNvPr id="434" name="Google Shape;434;p55"/>
          <p:cNvPicPr preferRelativeResize="0"/>
          <p:nvPr/>
        </p:nvPicPr>
        <p:blipFill rotWithShape="1">
          <a:blip r:embed="rId3">
            <a:alphaModFix/>
          </a:blip>
          <a:srcRect b="47723" l="71929" r="0" t="0"/>
          <a:stretch/>
        </p:blipFill>
        <p:spPr>
          <a:xfrm>
            <a:off x="6626727" y="1859333"/>
            <a:ext cx="2096824" cy="269581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56"/>
          <p:cNvSpPr txBox="1"/>
          <p:nvPr>
            <p:ph idx="1" type="body"/>
          </p:nvPr>
        </p:nvSpPr>
        <p:spPr>
          <a:xfrm>
            <a:off x="319100" y="1084100"/>
            <a:ext cx="8508900" cy="3537300"/>
          </a:xfrm>
          <a:prstGeom prst="rect">
            <a:avLst/>
          </a:prstGeom>
          <a:noFill/>
          <a:ln>
            <a:noFill/>
          </a:ln>
        </p:spPr>
        <p:txBody>
          <a:bodyPr anchorCtr="0" anchor="t" bIns="0" lIns="0" spcFirstLastPara="1" rIns="0" wrap="square" tIns="0">
            <a:noAutofit/>
          </a:bodyPr>
          <a:lstStyle/>
          <a:p>
            <a:pPr indent="-323850" lvl="0" marL="457200" rtl="0" algn="l">
              <a:lnSpc>
                <a:spcPct val="114000"/>
              </a:lnSpc>
              <a:spcBef>
                <a:spcPts val="0"/>
              </a:spcBef>
              <a:spcAft>
                <a:spcPts val="0"/>
              </a:spcAft>
              <a:buSzPts val="1500"/>
              <a:buChar char="●"/>
            </a:pPr>
            <a:r>
              <a:rPr lang="de-DE" sz="1500"/>
              <a:t>Improving model efficacy through </a:t>
            </a:r>
            <a:r>
              <a:rPr b="1" lang="de-DE" sz="1500"/>
              <a:t>sensor fusion</a:t>
            </a:r>
            <a:r>
              <a:rPr lang="de-DE" sz="1500"/>
              <a:t>.</a:t>
            </a:r>
            <a:endParaRPr sz="1500"/>
          </a:p>
          <a:p>
            <a:pPr indent="0" lvl="0" marL="0" rtl="0" algn="l">
              <a:lnSpc>
                <a:spcPct val="114000"/>
              </a:lnSpc>
              <a:spcBef>
                <a:spcPts val="0"/>
              </a:spcBef>
              <a:spcAft>
                <a:spcPts val="0"/>
              </a:spcAft>
              <a:buNone/>
            </a:pPr>
            <a:r>
              <a:t/>
            </a:r>
            <a:endParaRPr sz="1500"/>
          </a:p>
          <a:p>
            <a:pPr indent="-323850" lvl="0" marL="457200" rtl="0" algn="l">
              <a:lnSpc>
                <a:spcPct val="114000"/>
              </a:lnSpc>
              <a:spcBef>
                <a:spcPts val="0"/>
              </a:spcBef>
              <a:spcAft>
                <a:spcPts val="0"/>
              </a:spcAft>
              <a:buSzPts val="1500"/>
              <a:buChar char="●"/>
            </a:pPr>
            <a:r>
              <a:rPr lang="de-DE" sz="1500"/>
              <a:t>Categorization</a:t>
            </a:r>
            <a:endParaRPr sz="1500"/>
          </a:p>
          <a:p>
            <a:pPr indent="-323850" lvl="1" marL="914400" rtl="0" algn="l">
              <a:lnSpc>
                <a:spcPct val="114000"/>
              </a:lnSpc>
              <a:spcBef>
                <a:spcPts val="0"/>
              </a:spcBef>
              <a:spcAft>
                <a:spcPts val="0"/>
              </a:spcAft>
              <a:buSzPts val="1500"/>
              <a:buChar char="○"/>
            </a:pPr>
            <a:r>
              <a:rPr lang="de-DE" sz="1500"/>
              <a:t>Early Fusion</a:t>
            </a:r>
            <a:endParaRPr sz="1500"/>
          </a:p>
          <a:p>
            <a:pPr indent="-323850" lvl="1" marL="914400" rtl="0" algn="l">
              <a:lnSpc>
                <a:spcPct val="114000"/>
              </a:lnSpc>
              <a:spcBef>
                <a:spcPts val="0"/>
              </a:spcBef>
              <a:spcAft>
                <a:spcPts val="0"/>
              </a:spcAft>
              <a:buSzPts val="1500"/>
              <a:buChar char="○"/>
            </a:pPr>
            <a:r>
              <a:rPr lang="de-DE" sz="1500"/>
              <a:t>Late Fusion</a:t>
            </a:r>
            <a:endParaRPr sz="1500"/>
          </a:p>
          <a:p>
            <a:pPr indent="-323850" lvl="1" marL="914400" rtl="0" algn="l">
              <a:lnSpc>
                <a:spcPct val="114000"/>
              </a:lnSpc>
              <a:spcBef>
                <a:spcPts val="0"/>
              </a:spcBef>
              <a:spcAft>
                <a:spcPts val="0"/>
              </a:spcAft>
              <a:buSzPts val="1500"/>
              <a:buChar char="○"/>
            </a:pPr>
            <a:r>
              <a:rPr b="1" lang="de-DE" sz="1500"/>
              <a:t>Deep Fusion</a:t>
            </a:r>
            <a:endParaRPr b="1" sz="1500"/>
          </a:p>
        </p:txBody>
      </p:sp>
      <p:sp>
        <p:nvSpPr>
          <p:cNvPr id="440" name="Google Shape;440;p56"/>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Approach - Cooperative perception</a:t>
            </a:r>
            <a:endParaRPr/>
          </a:p>
        </p:txBody>
      </p:sp>
      <p:sp>
        <p:nvSpPr>
          <p:cNvPr id="441" name="Google Shape;441;p56"/>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442" name="Google Shape;442;p56"/>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443" name="Google Shape;443;p56"/>
          <p:cNvPicPr preferRelativeResize="0"/>
          <p:nvPr/>
        </p:nvPicPr>
        <p:blipFill rotWithShape="1">
          <a:blip r:embed="rId3">
            <a:alphaModFix/>
          </a:blip>
          <a:srcRect b="57134" l="33233" r="32380" t="0"/>
          <a:stretch/>
        </p:blipFill>
        <p:spPr>
          <a:xfrm>
            <a:off x="3675249" y="1889713"/>
            <a:ext cx="2884799" cy="2482649"/>
          </a:xfrm>
          <a:prstGeom prst="rect">
            <a:avLst/>
          </a:prstGeom>
          <a:noFill/>
          <a:ln>
            <a:noFill/>
          </a:ln>
        </p:spPr>
      </p:pic>
      <p:pic>
        <p:nvPicPr>
          <p:cNvPr id="444" name="Google Shape;444;p56"/>
          <p:cNvPicPr preferRelativeResize="0"/>
          <p:nvPr/>
        </p:nvPicPr>
        <p:blipFill rotWithShape="1">
          <a:blip r:embed="rId3">
            <a:alphaModFix/>
          </a:blip>
          <a:srcRect b="47723" l="71929" r="0" t="0"/>
          <a:stretch/>
        </p:blipFill>
        <p:spPr>
          <a:xfrm>
            <a:off x="6626727" y="1859333"/>
            <a:ext cx="2096824" cy="269581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57"/>
          <p:cNvSpPr txBox="1"/>
          <p:nvPr>
            <p:ph idx="1" type="body"/>
          </p:nvPr>
        </p:nvSpPr>
        <p:spPr>
          <a:xfrm>
            <a:off x="319100" y="1084100"/>
            <a:ext cx="8508900" cy="3537300"/>
          </a:xfrm>
          <a:prstGeom prst="rect">
            <a:avLst/>
          </a:prstGeom>
          <a:noFill/>
          <a:ln>
            <a:noFill/>
          </a:ln>
        </p:spPr>
        <p:txBody>
          <a:bodyPr anchorCtr="0" anchor="t" bIns="0" lIns="0" spcFirstLastPara="1" rIns="0" wrap="square" tIns="0">
            <a:noAutofit/>
          </a:bodyPr>
          <a:lstStyle/>
          <a:p>
            <a:pPr indent="0" lvl="0" marL="0" rtl="0" algn="l">
              <a:lnSpc>
                <a:spcPct val="114000"/>
              </a:lnSpc>
              <a:spcBef>
                <a:spcPts val="0"/>
              </a:spcBef>
              <a:spcAft>
                <a:spcPts val="0"/>
              </a:spcAft>
              <a:buNone/>
            </a:pPr>
            <a:r>
              <a:t/>
            </a:r>
            <a:endParaRPr sz="1500"/>
          </a:p>
          <a:p>
            <a:pPr indent="-323850" lvl="0" marL="457200" rtl="0" algn="l">
              <a:lnSpc>
                <a:spcPct val="114000"/>
              </a:lnSpc>
              <a:spcBef>
                <a:spcPts val="0"/>
              </a:spcBef>
              <a:spcAft>
                <a:spcPts val="0"/>
              </a:spcAft>
              <a:buSzPts val="1500"/>
              <a:buChar char="●"/>
            </a:pPr>
            <a:r>
              <a:rPr lang="de-DE" sz="1500"/>
              <a:t>Fusion of data can be done before object detection (early fusion) or after (late fusion)</a:t>
            </a:r>
            <a:endParaRPr sz="1500"/>
          </a:p>
        </p:txBody>
      </p:sp>
      <p:sp>
        <p:nvSpPr>
          <p:cNvPr id="450" name="Google Shape;450;p57"/>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Approach - Cooperative perception</a:t>
            </a:r>
            <a:endParaRPr/>
          </a:p>
        </p:txBody>
      </p:sp>
      <p:sp>
        <p:nvSpPr>
          <p:cNvPr id="451" name="Google Shape;451;p57"/>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452" name="Google Shape;452;p57"/>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grpSp>
        <p:nvGrpSpPr>
          <p:cNvPr id="453" name="Google Shape;453;p57"/>
          <p:cNvGrpSpPr/>
          <p:nvPr/>
        </p:nvGrpSpPr>
        <p:grpSpPr>
          <a:xfrm>
            <a:off x="323850" y="1980474"/>
            <a:ext cx="8496300" cy="2640926"/>
            <a:chOff x="323850" y="1980474"/>
            <a:chExt cx="8496300" cy="2640926"/>
          </a:xfrm>
        </p:grpSpPr>
        <p:pic>
          <p:nvPicPr>
            <p:cNvPr id="454" name="Google Shape;454;p57"/>
            <p:cNvPicPr preferRelativeResize="0"/>
            <p:nvPr/>
          </p:nvPicPr>
          <p:blipFill rotWithShape="1">
            <a:blip r:embed="rId3">
              <a:alphaModFix/>
            </a:blip>
            <a:srcRect b="11684" l="0" r="0" t="0"/>
            <a:stretch/>
          </p:blipFill>
          <p:spPr>
            <a:xfrm>
              <a:off x="323850" y="1980474"/>
              <a:ext cx="8496300" cy="2212325"/>
            </a:xfrm>
            <a:prstGeom prst="rect">
              <a:avLst/>
            </a:prstGeom>
            <a:noFill/>
            <a:ln>
              <a:noFill/>
            </a:ln>
          </p:spPr>
        </p:pic>
        <p:sp>
          <p:nvSpPr>
            <p:cNvPr id="455" name="Google Shape;455;p57"/>
            <p:cNvSpPr txBox="1"/>
            <p:nvPr/>
          </p:nvSpPr>
          <p:spPr>
            <a:xfrm>
              <a:off x="1392350" y="4221200"/>
              <a:ext cx="6362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de-DE"/>
                <a:t>Illustration of early fusion (left) and late fusion (right) approach</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9" name="Shape 459"/>
        <p:cNvGrpSpPr/>
        <p:nvPr/>
      </p:nvGrpSpPr>
      <p:grpSpPr>
        <a:xfrm>
          <a:off x="0" y="0"/>
          <a:ext cx="0" cy="0"/>
          <a:chOff x="0" y="0"/>
          <a:chExt cx="0" cy="0"/>
        </a:xfrm>
      </p:grpSpPr>
      <p:sp>
        <p:nvSpPr>
          <p:cNvPr id="460" name="Google Shape;460;p58"/>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Cooperative perception - DeepFusion</a:t>
            </a:r>
            <a:endParaRPr/>
          </a:p>
        </p:txBody>
      </p:sp>
      <p:sp>
        <p:nvSpPr>
          <p:cNvPr id="461" name="Google Shape;461;p58"/>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462" name="Google Shape;462;p58"/>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463" name="Google Shape;463;p58"/>
          <p:cNvPicPr preferRelativeResize="0"/>
          <p:nvPr/>
        </p:nvPicPr>
        <p:blipFill rotWithShape="1">
          <a:blip r:embed="rId3">
            <a:alphaModFix/>
          </a:blip>
          <a:srcRect b="0" l="0" r="6419" t="9526"/>
          <a:stretch/>
        </p:blipFill>
        <p:spPr>
          <a:xfrm>
            <a:off x="3700875" y="1017575"/>
            <a:ext cx="5202250" cy="3500799"/>
          </a:xfrm>
          <a:prstGeom prst="rect">
            <a:avLst/>
          </a:prstGeom>
          <a:noFill/>
          <a:ln>
            <a:noFill/>
          </a:ln>
        </p:spPr>
      </p:pic>
      <p:sp>
        <p:nvSpPr>
          <p:cNvPr id="464" name="Google Shape;464;p58"/>
          <p:cNvSpPr txBox="1"/>
          <p:nvPr>
            <p:ph idx="1" type="body"/>
          </p:nvPr>
        </p:nvSpPr>
        <p:spPr>
          <a:xfrm>
            <a:off x="319100" y="1007900"/>
            <a:ext cx="3305700" cy="35373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SzPts val="1600"/>
              <a:buChar char="●"/>
            </a:pPr>
            <a:r>
              <a:rPr b="1" lang="de-DE" sz="1600"/>
              <a:t>Deep feature level fusion </a:t>
            </a:r>
            <a:r>
              <a:rPr lang="de-DE" sz="1600"/>
              <a:t>with lidar features and learned camera features.</a:t>
            </a:r>
            <a:endParaRPr sz="1600"/>
          </a:p>
          <a:p>
            <a:pPr indent="-330200" lvl="0" marL="457200" rtl="0" algn="l">
              <a:lnSpc>
                <a:spcPct val="115000"/>
              </a:lnSpc>
              <a:spcBef>
                <a:spcPts val="1000"/>
              </a:spcBef>
              <a:spcAft>
                <a:spcPts val="0"/>
              </a:spcAft>
              <a:buSzPts val="1600"/>
              <a:buChar char="●"/>
            </a:pPr>
            <a:r>
              <a:rPr b="1" lang="de-DE" sz="1600"/>
              <a:t>Effective alignment mechanism </a:t>
            </a:r>
            <a:r>
              <a:rPr lang="de-DE" sz="1600"/>
              <a:t>for multi-modal deep fusion.</a:t>
            </a:r>
            <a:endParaRPr sz="1600"/>
          </a:p>
          <a:p>
            <a:pPr indent="-330200" lvl="0" marL="457200" rtl="0" algn="l">
              <a:lnSpc>
                <a:spcPct val="115000"/>
              </a:lnSpc>
              <a:spcBef>
                <a:spcPts val="1000"/>
              </a:spcBef>
              <a:spcAft>
                <a:spcPts val="1000"/>
              </a:spcAft>
              <a:buSzPts val="1600"/>
              <a:buChar char="●"/>
            </a:pPr>
            <a:r>
              <a:rPr b="1" lang="de-DE" sz="1600"/>
              <a:t>End-to-end</a:t>
            </a:r>
            <a:r>
              <a:rPr lang="de-DE" sz="1600"/>
              <a:t> model training.</a:t>
            </a:r>
            <a:endParaRPr sz="16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59"/>
          <p:cNvSpPr txBox="1"/>
          <p:nvPr>
            <p:ph idx="1" type="body"/>
          </p:nvPr>
        </p:nvSpPr>
        <p:spPr>
          <a:xfrm>
            <a:off x="319100" y="1007900"/>
            <a:ext cx="8508900" cy="3537300"/>
          </a:xfrm>
          <a:prstGeom prst="rect">
            <a:avLst/>
          </a:prstGeom>
          <a:noFill/>
          <a:ln>
            <a:noFill/>
          </a:ln>
        </p:spPr>
        <p:txBody>
          <a:bodyPr anchorCtr="0" anchor="t" bIns="0" lIns="0" spcFirstLastPara="1" rIns="0" wrap="square" tIns="0">
            <a:noAutofit/>
          </a:bodyPr>
          <a:lstStyle/>
          <a:p>
            <a:pPr indent="0" lvl="0" marL="0" rtl="0" algn="l">
              <a:lnSpc>
                <a:spcPct val="114000"/>
              </a:lnSpc>
              <a:spcBef>
                <a:spcPts val="0"/>
              </a:spcBef>
              <a:spcAft>
                <a:spcPts val="0"/>
              </a:spcAft>
              <a:buNone/>
            </a:pPr>
            <a:r>
              <a:rPr lang="de-DE"/>
              <a:t> </a:t>
            </a:r>
            <a:endParaRPr/>
          </a:p>
        </p:txBody>
      </p:sp>
      <p:sp>
        <p:nvSpPr>
          <p:cNvPr id="470" name="Google Shape;470;p59"/>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Cooperative perception - other approaches</a:t>
            </a:r>
            <a:endParaRPr/>
          </a:p>
        </p:txBody>
      </p:sp>
      <p:sp>
        <p:nvSpPr>
          <p:cNvPr id="471" name="Google Shape;471;p59"/>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472" name="Google Shape;472;p59"/>
          <p:cNvSpPr txBox="1"/>
          <p:nvPr>
            <p:ph idx="1" type="body"/>
          </p:nvPr>
        </p:nvSpPr>
        <p:spPr>
          <a:xfrm>
            <a:off x="319100" y="1007900"/>
            <a:ext cx="8508900" cy="3537300"/>
          </a:xfrm>
          <a:prstGeom prst="rect">
            <a:avLst/>
          </a:prstGeom>
          <a:noFill/>
          <a:ln>
            <a:noFill/>
          </a:ln>
        </p:spPr>
        <p:txBody>
          <a:bodyPr anchorCtr="0" anchor="t" bIns="0" lIns="0" spcFirstLastPara="1" rIns="0" wrap="square" tIns="0">
            <a:noAutofit/>
          </a:bodyPr>
          <a:lstStyle/>
          <a:p>
            <a:pPr indent="-323850" lvl="0" marL="457200" rtl="0" algn="l">
              <a:lnSpc>
                <a:spcPct val="115000"/>
              </a:lnSpc>
              <a:spcBef>
                <a:spcPts val="0"/>
              </a:spcBef>
              <a:spcAft>
                <a:spcPts val="0"/>
              </a:spcAft>
              <a:buClr>
                <a:schemeClr val="dk1"/>
              </a:buClr>
              <a:buSzPts val="1500"/>
              <a:buChar char="●"/>
            </a:pPr>
            <a:r>
              <a:rPr lang="de-DE" sz="1500"/>
              <a:t>Vehicular-Infrastructure lidar fusion</a:t>
            </a:r>
            <a:endParaRPr sz="1500"/>
          </a:p>
          <a:p>
            <a:pPr indent="-323850" lvl="1" marL="914400" rtl="0" algn="l">
              <a:lnSpc>
                <a:spcPct val="115000"/>
              </a:lnSpc>
              <a:spcBef>
                <a:spcPts val="0"/>
              </a:spcBef>
              <a:spcAft>
                <a:spcPts val="0"/>
              </a:spcAft>
              <a:buSzPts val="1500"/>
              <a:buChar char="○"/>
            </a:pPr>
            <a:r>
              <a:rPr b="1" lang="de-DE" sz="1500"/>
              <a:t>VINet</a:t>
            </a:r>
            <a:r>
              <a:rPr lang="de-DE" sz="1500"/>
              <a:t>, VI-eye, PillarGrid</a:t>
            </a:r>
            <a:endParaRPr sz="1500"/>
          </a:p>
          <a:p>
            <a:pPr indent="-323850" lvl="0" marL="457200" rtl="0" algn="l">
              <a:lnSpc>
                <a:spcPct val="115000"/>
              </a:lnSpc>
              <a:spcBef>
                <a:spcPts val="0"/>
              </a:spcBef>
              <a:spcAft>
                <a:spcPts val="0"/>
              </a:spcAft>
              <a:buClr>
                <a:schemeClr val="dk1"/>
              </a:buClr>
              <a:buSzPts val="1500"/>
              <a:buChar char="●"/>
            </a:pPr>
            <a:r>
              <a:rPr lang="de-DE" sz="1500"/>
              <a:t>Vehicular camera-lidar fusion</a:t>
            </a:r>
            <a:endParaRPr sz="1500"/>
          </a:p>
          <a:p>
            <a:pPr indent="-323850" lvl="1" marL="914400" rtl="0" algn="l">
              <a:lnSpc>
                <a:spcPct val="115000"/>
              </a:lnSpc>
              <a:spcBef>
                <a:spcPts val="0"/>
              </a:spcBef>
              <a:spcAft>
                <a:spcPts val="0"/>
              </a:spcAft>
              <a:buClr>
                <a:schemeClr val="dk1"/>
              </a:buClr>
              <a:buSzPts val="1500"/>
              <a:buChar char="○"/>
            </a:pPr>
            <a:r>
              <a:rPr b="1" lang="de-DE" sz="1500"/>
              <a:t>DeepFusion</a:t>
            </a:r>
            <a:r>
              <a:rPr lang="de-DE" sz="1500"/>
              <a:t>, BEVFusion, PointPainting</a:t>
            </a:r>
            <a:endParaRPr sz="1500"/>
          </a:p>
          <a:p>
            <a:pPr indent="-323850" lvl="0" marL="457200" rtl="0" algn="l">
              <a:lnSpc>
                <a:spcPct val="115000"/>
              </a:lnSpc>
              <a:spcBef>
                <a:spcPts val="0"/>
              </a:spcBef>
              <a:spcAft>
                <a:spcPts val="0"/>
              </a:spcAft>
              <a:buClr>
                <a:schemeClr val="dk1"/>
              </a:buClr>
              <a:buSzPts val="1500"/>
              <a:buChar char="●"/>
            </a:pPr>
            <a:r>
              <a:rPr lang="de-DE" sz="1500"/>
              <a:t>Vehicular-Infrastructure camera fusion</a:t>
            </a:r>
            <a:endParaRPr sz="1500"/>
          </a:p>
          <a:p>
            <a:pPr indent="0" lvl="0" marL="0" rtl="0" algn="l">
              <a:lnSpc>
                <a:spcPct val="115000"/>
              </a:lnSpc>
              <a:spcBef>
                <a:spcPts val="0"/>
              </a:spcBef>
              <a:spcAft>
                <a:spcPts val="0"/>
              </a:spcAft>
              <a:buNone/>
            </a:pPr>
            <a:r>
              <a:t/>
            </a:r>
            <a:endParaRPr sz="1500"/>
          </a:p>
          <a:p>
            <a:pPr indent="-323850" lvl="0" marL="457200" rtl="0" algn="l">
              <a:lnSpc>
                <a:spcPct val="115000"/>
              </a:lnSpc>
              <a:spcBef>
                <a:spcPts val="0"/>
              </a:spcBef>
              <a:spcAft>
                <a:spcPts val="0"/>
              </a:spcAft>
              <a:buClr>
                <a:schemeClr val="dk1"/>
              </a:buClr>
              <a:buSzPts val="1500"/>
              <a:buChar char="●"/>
            </a:pPr>
            <a:r>
              <a:rPr lang="de-DE" sz="1500"/>
              <a:t>Infrastructure camera-lidar fusion</a:t>
            </a:r>
            <a:endParaRPr sz="1500"/>
          </a:p>
          <a:p>
            <a:pPr indent="0" lvl="0" marL="914400" rtl="0" algn="l">
              <a:lnSpc>
                <a:spcPct val="115000"/>
              </a:lnSpc>
              <a:spcBef>
                <a:spcPts val="0"/>
              </a:spcBef>
              <a:spcAft>
                <a:spcPts val="0"/>
              </a:spcAft>
              <a:buNone/>
            </a:pPr>
            <a:r>
              <a:t/>
            </a:r>
            <a:endParaRPr sz="1500"/>
          </a:p>
          <a:p>
            <a:pPr indent="-323850" lvl="0" marL="457200" rtl="0" algn="l">
              <a:lnSpc>
                <a:spcPct val="115000"/>
              </a:lnSpc>
              <a:spcBef>
                <a:spcPts val="0"/>
              </a:spcBef>
              <a:spcAft>
                <a:spcPts val="0"/>
              </a:spcAft>
              <a:buSzPts val="1500"/>
              <a:buChar char="●"/>
            </a:pPr>
            <a:r>
              <a:rPr b="1" lang="de-DE" sz="1500" u="sng"/>
              <a:t>Vehicular-Infrastructure camera-lidar fusion</a:t>
            </a:r>
            <a:endParaRPr b="1" sz="1500" u="sng"/>
          </a:p>
          <a:p>
            <a:pPr indent="0" lvl="0" marL="0" rtl="0" algn="l">
              <a:lnSpc>
                <a:spcPct val="115000"/>
              </a:lnSpc>
              <a:spcBef>
                <a:spcPts val="0"/>
              </a:spcBef>
              <a:spcAft>
                <a:spcPts val="0"/>
              </a:spcAft>
              <a:buNone/>
            </a:pPr>
            <a:r>
              <a:t/>
            </a:r>
            <a:endParaRPr sz="1500"/>
          </a:p>
        </p:txBody>
      </p:sp>
      <p:sp>
        <p:nvSpPr>
          <p:cNvPr id="473" name="Google Shape;473;p59"/>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60"/>
          <p:cNvSpPr txBox="1"/>
          <p:nvPr>
            <p:ph idx="1" type="body"/>
          </p:nvPr>
        </p:nvSpPr>
        <p:spPr>
          <a:xfrm>
            <a:off x="319100" y="1007900"/>
            <a:ext cx="8508900" cy="3537300"/>
          </a:xfrm>
          <a:prstGeom prst="rect">
            <a:avLst/>
          </a:prstGeom>
          <a:noFill/>
          <a:ln>
            <a:noFill/>
          </a:ln>
        </p:spPr>
        <p:txBody>
          <a:bodyPr anchorCtr="0" anchor="t" bIns="0" lIns="0" spcFirstLastPara="1" rIns="0" wrap="square" tIns="0">
            <a:noAutofit/>
          </a:bodyPr>
          <a:lstStyle/>
          <a:p>
            <a:pPr indent="0" lvl="0" marL="0" rtl="0" algn="l">
              <a:lnSpc>
                <a:spcPct val="114000"/>
              </a:lnSpc>
              <a:spcBef>
                <a:spcPts val="0"/>
              </a:spcBef>
              <a:spcAft>
                <a:spcPts val="0"/>
              </a:spcAft>
              <a:buNone/>
            </a:pPr>
            <a:r>
              <a:rPr lang="de-DE"/>
              <a:t> </a:t>
            </a:r>
            <a:endParaRPr/>
          </a:p>
        </p:txBody>
      </p:sp>
      <p:sp>
        <p:nvSpPr>
          <p:cNvPr id="479" name="Google Shape;479;p60"/>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Cooperative perception - datasets</a:t>
            </a:r>
            <a:endParaRPr/>
          </a:p>
        </p:txBody>
      </p:sp>
      <p:sp>
        <p:nvSpPr>
          <p:cNvPr id="480" name="Google Shape;480;p60"/>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481" name="Google Shape;481;p60"/>
          <p:cNvSpPr txBox="1"/>
          <p:nvPr>
            <p:ph idx="1" type="body"/>
          </p:nvPr>
        </p:nvSpPr>
        <p:spPr>
          <a:xfrm>
            <a:off x="319100" y="1007900"/>
            <a:ext cx="8508900" cy="3537300"/>
          </a:xfrm>
          <a:prstGeom prst="rect">
            <a:avLst/>
          </a:prstGeom>
          <a:noFill/>
          <a:ln>
            <a:noFill/>
          </a:ln>
        </p:spPr>
        <p:txBody>
          <a:bodyPr anchorCtr="0" anchor="t" bIns="0" lIns="0" spcFirstLastPara="1" rIns="0" wrap="square" tIns="0">
            <a:noAutofit/>
          </a:bodyPr>
          <a:lstStyle/>
          <a:p>
            <a:pPr indent="-323850" lvl="0" marL="457200" rtl="0" algn="l">
              <a:lnSpc>
                <a:spcPct val="115000"/>
              </a:lnSpc>
              <a:spcBef>
                <a:spcPts val="0"/>
              </a:spcBef>
              <a:spcAft>
                <a:spcPts val="0"/>
              </a:spcAft>
              <a:buSzPts val="1500"/>
              <a:buChar char="●"/>
            </a:pPr>
            <a:r>
              <a:rPr lang="de-DE" sz="1500"/>
              <a:t>Infrastructure datasets</a:t>
            </a:r>
            <a:endParaRPr sz="1500"/>
          </a:p>
          <a:p>
            <a:pPr indent="-323850" lvl="1" marL="914400" rtl="0" algn="l">
              <a:lnSpc>
                <a:spcPct val="115000"/>
              </a:lnSpc>
              <a:spcBef>
                <a:spcPts val="0"/>
              </a:spcBef>
              <a:spcAft>
                <a:spcPts val="0"/>
              </a:spcAft>
              <a:buSzPts val="1500"/>
              <a:buChar char="○"/>
            </a:pPr>
            <a:r>
              <a:rPr lang="de-DE" sz="1500"/>
              <a:t>A9 dataset</a:t>
            </a:r>
            <a:endParaRPr sz="1500"/>
          </a:p>
          <a:p>
            <a:pPr indent="0" lvl="0" marL="0" rtl="0" algn="l">
              <a:lnSpc>
                <a:spcPct val="115000"/>
              </a:lnSpc>
              <a:spcBef>
                <a:spcPts val="0"/>
              </a:spcBef>
              <a:spcAft>
                <a:spcPts val="0"/>
              </a:spcAft>
              <a:buNone/>
            </a:pPr>
            <a:r>
              <a:t/>
            </a:r>
            <a:endParaRPr sz="1500"/>
          </a:p>
          <a:p>
            <a:pPr indent="-323850" lvl="0" marL="457200" rtl="0" algn="l">
              <a:lnSpc>
                <a:spcPct val="115000"/>
              </a:lnSpc>
              <a:spcBef>
                <a:spcPts val="0"/>
              </a:spcBef>
              <a:spcAft>
                <a:spcPts val="0"/>
              </a:spcAft>
              <a:buSzPts val="1500"/>
              <a:buChar char="●"/>
            </a:pPr>
            <a:r>
              <a:rPr lang="de-DE" sz="1500"/>
              <a:t>Vehicular datasets</a:t>
            </a:r>
            <a:endParaRPr sz="1500"/>
          </a:p>
          <a:p>
            <a:pPr indent="-323850" lvl="1" marL="914400" rtl="0" algn="l">
              <a:lnSpc>
                <a:spcPct val="115000"/>
              </a:lnSpc>
              <a:spcBef>
                <a:spcPts val="0"/>
              </a:spcBef>
              <a:spcAft>
                <a:spcPts val="0"/>
              </a:spcAft>
              <a:buSzPts val="1500"/>
              <a:buChar char="○"/>
            </a:pPr>
            <a:r>
              <a:rPr lang="de-DE" sz="1500"/>
              <a:t>KITTI - camera (+laser)</a:t>
            </a:r>
            <a:endParaRPr sz="1500"/>
          </a:p>
          <a:p>
            <a:pPr indent="-323850" lvl="1" marL="914400" rtl="0" algn="l">
              <a:lnSpc>
                <a:spcPct val="115000"/>
              </a:lnSpc>
              <a:spcBef>
                <a:spcPts val="0"/>
              </a:spcBef>
              <a:spcAft>
                <a:spcPts val="0"/>
              </a:spcAft>
              <a:buSzPts val="1500"/>
              <a:buChar char="○"/>
            </a:pPr>
            <a:r>
              <a:rPr lang="de-DE" sz="1500"/>
              <a:t>nuScenes - camera + lidar (+ radar)</a:t>
            </a:r>
            <a:endParaRPr sz="1500"/>
          </a:p>
          <a:p>
            <a:pPr indent="-323850" lvl="1" marL="914400" rtl="0" algn="l">
              <a:lnSpc>
                <a:spcPct val="115000"/>
              </a:lnSpc>
              <a:spcBef>
                <a:spcPts val="0"/>
              </a:spcBef>
              <a:spcAft>
                <a:spcPts val="0"/>
              </a:spcAft>
              <a:buSzPts val="1500"/>
              <a:buChar char="○"/>
            </a:pPr>
            <a:r>
              <a:rPr lang="de-DE" sz="1500"/>
              <a:t>Waymo open - camera + lidar</a:t>
            </a:r>
            <a:endParaRPr sz="1500"/>
          </a:p>
          <a:p>
            <a:pPr indent="0" lvl="0" marL="0" rtl="0" algn="l">
              <a:lnSpc>
                <a:spcPct val="115000"/>
              </a:lnSpc>
              <a:spcBef>
                <a:spcPts val="0"/>
              </a:spcBef>
              <a:spcAft>
                <a:spcPts val="0"/>
              </a:spcAft>
              <a:buNone/>
            </a:pPr>
            <a:r>
              <a:t/>
            </a:r>
            <a:endParaRPr sz="1500"/>
          </a:p>
          <a:p>
            <a:pPr indent="-323850" lvl="0" marL="457200" rtl="0" algn="l">
              <a:lnSpc>
                <a:spcPct val="115000"/>
              </a:lnSpc>
              <a:spcBef>
                <a:spcPts val="0"/>
              </a:spcBef>
              <a:spcAft>
                <a:spcPts val="0"/>
              </a:spcAft>
              <a:buSzPts val="1500"/>
              <a:buChar char="●"/>
            </a:pPr>
            <a:r>
              <a:rPr lang="de-DE" sz="1500"/>
              <a:t>Infrastructure + Vehicular</a:t>
            </a:r>
            <a:endParaRPr sz="1500"/>
          </a:p>
          <a:p>
            <a:pPr indent="-323850" lvl="1" marL="914400" rtl="0" algn="l">
              <a:lnSpc>
                <a:spcPct val="115000"/>
              </a:lnSpc>
              <a:spcBef>
                <a:spcPts val="0"/>
              </a:spcBef>
              <a:spcAft>
                <a:spcPts val="0"/>
              </a:spcAft>
              <a:buSzPts val="1500"/>
              <a:buChar char="○"/>
            </a:pPr>
            <a:r>
              <a:rPr lang="de-DE" sz="1500"/>
              <a:t>DAIR-V2X</a:t>
            </a:r>
            <a:endParaRPr sz="1500"/>
          </a:p>
          <a:p>
            <a:pPr indent="-323850" lvl="1" marL="914400" rtl="0" algn="l">
              <a:lnSpc>
                <a:spcPct val="115000"/>
              </a:lnSpc>
              <a:spcBef>
                <a:spcPts val="0"/>
              </a:spcBef>
              <a:spcAft>
                <a:spcPts val="0"/>
              </a:spcAft>
              <a:buSzPts val="1500"/>
              <a:buChar char="○"/>
            </a:pPr>
            <a:r>
              <a:rPr lang="de-DE" sz="1500"/>
              <a:t>A9-V2I dataset</a:t>
            </a:r>
            <a:endParaRPr sz="1500"/>
          </a:p>
          <a:p>
            <a:pPr indent="-323850" lvl="1" marL="914400" rtl="0" algn="l">
              <a:lnSpc>
                <a:spcPct val="115000"/>
              </a:lnSpc>
              <a:spcBef>
                <a:spcPts val="0"/>
              </a:spcBef>
              <a:spcAft>
                <a:spcPts val="0"/>
              </a:spcAft>
              <a:buSzPts val="1500"/>
              <a:buChar char="○"/>
            </a:pPr>
            <a:r>
              <a:rPr lang="de-DE" sz="1500"/>
              <a:t>CARTI</a:t>
            </a:r>
            <a:endParaRPr sz="1500"/>
          </a:p>
        </p:txBody>
      </p:sp>
      <p:sp>
        <p:nvSpPr>
          <p:cNvPr id="482" name="Google Shape;482;p60"/>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61"/>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DeepFusion - Augmentation</a:t>
            </a:r>
            <a:endParaRPr/>
          </a:p>
        </p:txBody>
      </p:sp>
      <p:sp>
        <p:nvSpPr>
          <p:cNvPr id="488" name="Google Shape;488;p61"/>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489" name="Google Shape;489;p61"/>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490" name="Google Shape;490;p61"/>
          <p:cNvPicPr preferRelativeResize="0"/>
          <p:nvPr/>
        </p:nvPicPr>
        <p:blipFill>
          <a:blip r:embed="rId3">
            <a:alphaModFix/>
          </a:blip>
          <a:stretch>
            <a:fillRect/>
          </a:stretch>
        </p:blipFill>
        <p:spPr>
          <a:xfrm>
            <a:off x="696145" y="842800"/>
            <a:ext cx="7751712" cy="1757250"/>
          </a:xfrm>
          <a:prstGeom prst="rect">
            <a:avLst/>
          </a:prstGeom>
          <a:noFill/>
          <a:ln>
            <a:noFill/>
          </a:ln>
        </p:spPr>
      </p:pic>
      <p:sp>
        <p:nvSpPr>
          <p:cNvPr id="491" name="Google Shape;491;p61"/>
          <p:cNvSpPr txBox="1"/>
          <p:nvPr/>
        </p:nvSpPr>
        <p:spPr>
          <a:xfrm>
            <a:off x="1661750" y="2567875"/>
            <a:ext cx="5823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de-DE"/>
              <a:t>Fig2 </a:t>
            </a:r>
            <a:r>
              <a:rPr lang="de-DE"/>
              <a:t>: Augmentation pipeline</a:t>
            </a:r>
            <a:endParaRPr/>
          </a:p>
        </p:txBody>
      </p:sp>
      <p:pic>
        <p:nvPicPr>
          <p:cNvPr id="492" name="Google Shape;492;p61"/>
          <p:cNvPicPr preferRelativeResize="0"/>
          <p:nvPr/>
        </p:nvPicPr>
        <p:blipFill>
          <a:blip r:embed="rId4">
            <a:alphaModFix/>
          </a:blip>
          <a:stretch>
            <a:fillRect/>
          </a:stretch>
        </p:blipFill>
        <p:spPr>
          <a:xfrm>
            <a:off x="4554563" y="2968073"/>
            <a:ext cx="4404025" cy="1680879"/>
          </a:xfrm>
          <a:prstGeom prst="rect">
            <a:avLst/>
          </a:prstGeom>
          <a:noFill/>
          <a:ln>
            <a:noFill/>
          </a:ln>
        </p:spPr>
      </p:pic>
      <p:sp>
        <p:nvSpPr>
          <p:cNvPr id="493" name="Google Shape;493;p61"/>
          <p:cNvSpPr txBox="1"/>
          <p:nvPr/>
        </p:nvSpPr>
        <p:spPr>
          <a:xfrm>
            <a:off x="3844775" y="4520100"/>
            <a:ext cx="5823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de-DE"/>
              <a:t>Fig3 </a:t>
            </a:r>
            <a:r>
              <a:rPr lang="de-DE"/>
              <a:t>: Comparative performance</a:t>
            </a:r>
            <a:endParaRPr/>
          </a:p>
        </p:txBody>
      </p:sp>
      <p:pic>
        <p:nvPicPr>
          <p:cNvPr id="494" name="Google Shape;494;p61"/>
          <p:cNvPicPr preferRelativeResize="0"/>
          <p:nvPr/>
        </p:nvPicPr>
        <p:blipFill>
          <a:blip r:embed="rId5">
            <a:alphaModFix/>
          </a:blip>
          <a:stretch>
            <a:fillRect/>
          </a:stretch>
        </p:blipFill>
        <p:spPr>
          <a:xfrm>
            <a:off x="319100" y="3237188"/>
            <a:ext cx="3766809" cy="1133062"/>
          </a:xfrm>
          <a:prstGeom prst="rect">
            <a:avLst/>
          </a:prstGeom>
          <a:noFill/>
          <a:ln>
            <a:noFill/>
          </a:ln>
        </p:spPr>
      </p:pic>
      <p:sp>
        <p:nvSpPr>
          <p:cNvPr id="495" name="Google Shape;495;p61"/>
          <p:cNvSpPr txBox="1"/>
          <p:nvPr/>
        </p:nvSpPr>
        <p:spPr>
          <a:xfrm>
            <a:off x="-709300" y="4305988"/>
            <a:ext cx="5823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de-DE"/>
              <a:t>Fig1 </a:t>
            </a:r>
            <a:r>
              <a:rPr lang="de-DE"/>
              <a:t>: Improvement with data augmentation</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62"/>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BEVFusion</a:t>
            </a:r>
            <a:endParaRPr/>
          </a:p>
        </p:txBody>
      </p:sp>
      <p:sp>
        <p:nvSpPr>
          <p:cNvPr id="501" name="Google Shape;501;p62"/>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502" name="Google Shape;502;p62"/>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503" name="Google Shape;503;p62"/>
          <p:cNvPicPr preferRelativeResize="0"/>
          <p:nvPr/>
        </p:nvPicPr>
        <p:blipFill>
          <a:blip r:embed="rId3">
            <a:alphaModFix/>
          </a:blip>
          <a:stretch>
            <a:fillRect/>
          </a:stretch>
        </p:blipFill>
        <p:spPr>
          <a:xfrm>
            <a:off x="152400" y="1125188"/>
            <a:ext cx="8839199" cy="2893135"/>
          </a:xfrm>
          <a:prstGeom prst="rect">
            <a:avLst/>
          </a:prstGeom>
          <a:noFill/>
          <a:ln>
            <a:noFill/>
          </a:ln>
        </p:spPr>
      </p:pic>
      <p:sp>
        <p:nvSpPr>
          <p:cNvPr id="504" name="Google Shape;504;p62"/>
          <p:cNvSpPr txBox="1"/>
          <p:nvPr/>
        </p:nvSpPr>
        <p:spPr>
          <a:xfrm>
            <a:off x="1820200" y="4018325"/>
            <a:ext cx="5823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de-DE"/>
              <a:t>Fig</a:t>
            </a:r>
            <a:r>
              <a:rPr lang="de-DE"/>
              <a:t>: Model Architecture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Motivation - Cooperative perception</a:t>
            </a:r>
            <a:endParaRPr/>
          </a:p>
        </p:txBody>
      </p:sp>
      <p:sp>
        <p:nvSpPr>
          <p:cNvPr id="148" name="Google Shape;148;p27"/>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149" name="Google Shape;149;p27"/>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150" name="Google Shape;150;p27"/>
          <p:cNvPicPr preferRelativeResize="0"/>
          <p:nvPr/>
        </p:nvPicPr>
        <p:blipFill>
          <a:blip r:embed="rId3">
            <a:alphaModFix/>
          </a:blip>
          <a:stretch>
            <a:fillRect/>
          </a:stretch>
        </p:blipFill>
        <p:spPr>
          <a:xfrm>
            <a:off x="152400" y="1225150"/>
            <a:ext cx="8839204" cy="2693195"/>
          </a:xfrm>
          <a:prstGeom prst="rect">
            <a:avLst/>
          </a:prstGeom>
          <a:noFill/>
          <a:ln>
            <a:noFill/>
          </a:ln>
        </p:spPr>
      </p:pic>
      <p:sp>
        <p:nvSpPr>
          <p:cNvPr id="151" name="Google Shape;151;p27"/>
          <p:cNvSpPr txBox="1"/>
          <p:nvPr/>
        </p:nvSpPr>
        <p:spPr>
          <a:xfrm>
            <a:off x="894900" y="3918350"/>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vehicular perspective</a:t>
            </a:r>
            <a:endParaRPr/>
          </a:p>
        </p:txBody>
      </p:sp>
      <p:sp>
        <p:nvSpPr>
          <p:cNvPr id="152" name="Google Shape;152;p27"/>
          <p:cNvSpPr txBox="1"/>
          <p:nvPr/>
        </p:nvSpPr>
        <p:spPr>
          <a:xfrm>
            <a:off x="5223550" y="3918350"/>
            <a:ext cx="30000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de-DE" sz="1600">
                <a:solidFill>
                  <a:schemeClr val="dk1"/>
                </a:solidFill>
              </a:rPr>
              <a:t>infrastructure</a:t>
            </a:r>
            <a:r>
              <a:rPr lang="de-DE" sz="1600">
                <a:solidFill>
                  <a:schemeClr val="dk1"/>
                </a:solidFill>
              </a:rPr>
              <a:t> </a:t>
            </a:r>
            <a:r>
              <a:rPr lang="de-DE" sz="1600">
                <a:solidFill>
                  <a:schemeClr val="dk1"/>
                </a:solidFill>
              </a:rPr>
              <a:t>perspective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63"/>
          <p:cNvSpPr/>
          <p:nvPr/>
        </p:nvSpPr>
        <p:spPr>
          <a:xfrm>
            <a:off x="135700" y="2242550"/>
            <a:ext cx="8771100" cy="962400"/>
          </a:xfrm>
          <a:prstGeom prst="rect">
            <a:avLst/>
          </a:prstGeom>
          <a:solidFill>
            <a:srgbClr val="EAD1DC"/>
          </a:solid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10" name="Google Shape;510;p63"/>
          <p:cNvSpPr/>
          <p:nvPr/>
        </p:nvSpPr>
        <p:spPr>
          <a:xfrm>
            <a:off x="2078800" y="1661025"/>
            <a:ext cx="4542000" cy="433200"/>
          </a:xfrm>
          <a:prstGeom prst="rect">
            <a:avLst/>
          </a:prstGeom>
          <a:solidFill>
            <a:srgbClr val="FFF2CC"/>
          </a:solid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11" name="Google Shape;511;p63"/>
          <p:cNvSpPr/>
          <p:nvPr/>
        </p:nvSpPr>
        <p:spPr>
          <a:xfrm>
            <a:off x="354275" y="1079500"/>
            <a:ext cx="8101200" cy="481200"/>
          </a:xfrm>
          <a:prstGeom prst="rect">
            <a:avLst/>
          </a:prstGeom>
          <a:solidFill>
            <a:schemeClr val="lt2"/>
          </a:solid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512" name="Google Shape;512;p63"/>
          <p:cNvGrpSpPr/>
          <p:nvPr/>
        </p:nvGrpSpPr>
        <p:grpSpPr>
          <a:xfrm>
            <a:off x="254159" y="1184550"/>
            <a:ext cx="8595598" cy="2497111"/>
            <a:chOff x="254159" y="1184550"/>
            <a:chExt cx="8595598" cy="2497111"/>
          </a:xfrm>
        </p:grpSpPr>
        <p:sp>
          <p:nvSpPr>
            <p:cNvPr id="513" name="Google Shape;513;p63"/>
            <p:cNvSpPr/>
            <p:nvPr/>
          </p:nvSpPr>
          <p:spPr>
            <a:xfrm>
              <a:off x="441642" y="1184550"/>
              <a:ext cx="14568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LoadPointsFromFileCoop</a:t>
              </a:r>
              <a:endParaRPr sz="800"/>
            </a:p>
          </p:txBody>
        </p:sp>
        <p:sp>
          <p:nvSpPr>
            <p:cNvPr id="514" name="Google Shape;514;p63"/>
            <p:cNvSpPr/>
            <p:nvPr/>
          </p:nvSpPr>
          <p:spPr>
            <a:xfrm>
              <a:off x="2248698" y="1184550"/>
              <a:ext cx="18291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700"/>
                <a:t>LoadPointsFromMultiSweepsCoop</a:t>
              </a:r>
              <a:endParaRPr sz="700"/>
            </a:p>
          </p:txBody>
        </p:sp>
        <p:sp>
          <p:nvSpPr>
            <p:cNvPr id="515" name="Google Shape;515;p63"/>
            <p:cNvSpPr/>
            <p:nvPr/>
          </p:nvSpPr>
          <p:spPr>
            <a:xfrm>
              <a:off x="4428136" y="1184550"/>
              <a:ext cx="21192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LoadMultiViewImageFromFilesCoop</a:t>
              </a:r>
              <a:endParaRPr sz="800"/>
            </a:p>
          </p:txBody>
        </p:sp>
        <p:sp>
          <p:nvSpPr>
            <p:cNvPr id="516" name="Google Shape;516;p63"/>
            <p:cNvSpPr/>
            <p:nvPr/>
          </p:nvSpPr>
          <p:spPr>
            <a:xfrm>
              <a:off x="6897650" y="1184550"/>
              <a:ext cx="1456800" cy="310200"/>
            </a:xfrm>
            <a:prstGeom prst="roundRect">
              <a:avLst>
                <a:gd fmla="val 16667" name="adj"/>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LoadAnnotations3D</a:t>
              </a:r>
              <a:endParaRPr sz="800"/>
            </a:p>
          </p:txBody>
        </p:sp>
        <p:sp>
          <p:nvSpPr>
            <p:cNvPr id="517" name="Google Shape;517;p63"/>
            <p:cNvSpPr/>
            <p:nvPr/>
          </p:nvSpPr>
          <p:spPr>
            <a:xfrm>
              <a:off x="2248698" y="1731278"/>
              <a:ext cx="18291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VehiclePointsToInfraCoords</a:t>
              </a:r>
              <a:endParaRPr sz="800"/>
            </a:p>
          </p:txBody>
        </p:sp>
        <p:sp>
          <p:nvSpPr>
            <p:cNvPr id="518" name="Google Shape;518;p63"/>
            <p:cNvSpPr/>
            <p:nvPr/>
          </p:nvSpPr>
          <p:spPr>
            <a:xfrm>
              <a:off x="4428136" y="1731278"/>
              <a:ext cx="20733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TransformLidar2ImgToInfraCoords</a:t>
              </a:r>
              <a:endParaRPr sz="800"/>
            </a:p>
          </p:txBody>
        </p:sp>
        <p:sp>
          <p:nvSpPr>
            <p:cNvPr id="519" name="Google Shape;519;p63"/>
            <p:cNvSpPr/>
            <p:nvPr/>
          </p:nvSpPr>
          <p:spPr>
            <a:xfrm>
              <a:off x="2248698" y="2278006"/>
              <a:ext cx="1829100" cy="310200"/>
            </a:xfrm>
            <a:prstGeom prst="roundRect">
              <a:avLst>
                <a:gd fmla="val 16667" name="adj"/>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GlobalRotScaleTransAllCoop*</a:t>
              </a:r>
              <a:endParaRPr sz="800"/>
            </a:p>
          </p:txBody>
        </p:sp>
        <p:sp>
          <p:nvSpPr>
            <p:cNvPr id="520" name="Google Shape;520;p63"/>
            <p:cNvSpPr/>
            <p:nvPr/>
          </p:nvSpPr>
          <p:spPr>
            <a:xfrm>
              <a:off x="297964" y="2278006"/>
              <a:ext cx="1600500" cy="310200"/>
            </a:xfrm>
            <a:prstGeom prst="roundRect">
              <a:avLst>
                <a:gd fmla="val 16667" name="adj"/>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UnifiedObjectSampleCoop*</a:t>
              </a:r>
              <a:endParaRPr sz="800"/>
            </a:p>
          </p:txBody>
        </p:sp>
        <p:sp>
          <p:nvSpPr>
            <p:cNvPr id="521" name="Google Shape;521;p63"/>
            <p:cNvSpPr/>
            <p:nvPr/>
          </p:nvSpPr>
          <p:spPr>
            <a:xfrm>
              <a:off x="6586906" y="2278006"/>
              <a:ext cx="16005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PointsRangeFilterCoop</a:t>
              </a:r>
              <a:endParaRPr sz="800"/>
            </a:p>
          </p:txBody>
        </p:sp>
        <p:sp>
          <p:nvSpPr>
            <p:cNvPr id="522" name="Google Shape;522;p63"/>
            <p:cNvSpPr/>
            <p:nvPr/>
          </p:nvSpPr>
          <p:spPr>
            <a:xfrm>
              <a:off x="254159" y="2824733"/>
              <a:ext cx="1350900" cy="310200"/>
            </a:xfrm>
            <a:prstGeom prst="roundRect">
              <a:avLst>
                <a:gd fmla="val 16667" name="adj"/>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ObjectRangeFilter</a:t>
              </a:r>
              <a:endParaRPr sz="800"/>
            </a:p>
          </p:txBody>
        </p:sp>
        <p:sp>
          <p:nvSpPr>
            <p:cNvPr id="523" name="Google Shape;523;p63"/>
            <p:cNvSpPr/>
            <p:nvPr/>
          </p:nvSpPr>
          <p:spPr>
            <a:xfrm>
              <a:off x="1955157" y="2824733"/>
              <a:ext cx="1190700" cy="310200"/>
            </a:xfrm>
            <a:prstGeom prst="roundRect">
              <a:avLst>
                <a:gd fmla="val 16667" name="adj"/>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ObjectNameFilter</a:t>
              </a:r>
              <a:endParaRPr sz="800"/>
            </a:p>
          </p:txBody>
        </p:sp>
        <p:sp>
          <p:nvSpPr>
            <p:cNvPr id="524" name="Google Shape;524;p63"/>
            <p:cNvSpPr/>
            <p:nvPr/>
          </p:nvSpPr>
          <p:spPr>
            <a:xfrm>
              <a:off x="3496167" y="2824733"/>
              <a:ext cx="1190700" cy="310200"/>
            </a:xfrm>
            <a:prstGeom prst="roundRect">
              <a:avLst>
                <a:gd fmla="val 16667" name="adj"/>
              </a:avLst>
            </a:prstGeom>
            <a:solidFill>
              <a:srgbClr val="9FC5E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PointShuffleCoop*</a:t>
              </a:r>
              <a:endParaRPr sz="800"/>
            </a:p>
          </p:txBody>
        </p:sp>
        <p:sp>
          <p:nvSpPr>
            <p:cNvPr id="525" name="Google Shape;525;p63"/>
            <p:cNvSpPr/>
            <p:nvPr/>
          </p:nvSpPr>
          <p:spPr>
            <a:xfrm>
              <a:off x="5037177" y="2824733"/>
              <a:ext cx="19032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NormalizeMultiviewImageCoop</a:t>
              </a:r>
              <a:endParaRPr sz="800"/>
            </a:p>
          </p:txBody>
        </p:sp>
        <p:sp>
          <p:nvSpPr>
            <p:cNvPr id="526" name="Google Shape;526;p63"/>
            <p:cNvSpPr/>
            <p:nvPr/>
          </p:nvSpPr>
          <p:spPr>
            <a:xfrm>
              <a:off x="2681206" y="3371461"/>
              <a:ext cx="1761300" cy="310200"/>
            </a:xfrm>
            <a:prstGeom prst="roundRect">
              <a:avLst>
                <a:gd fmla="val 16667" name="adj"/>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DefaultFormatBundle3DCoop</a:t>
              </a:r>
              <a:endParaRPr sz="800"/>
            </a:p>
          </p:txBody>
        </p:sp>
        <p:sp>
          <p:nvSpPr>
            <p:cNvPr id="527" name="Google Shape;527;p63"/>
            <p:cNvSpPr/>
            <p:nvPr/>
          </p:nvSpPr>
          <p:spPr>
            <a:xfrm>
              <a:off x="4804854" y="3371461"/>
              <a:ext cx="1055100" cy="310200"/>
            </a:xfrm>
            <a:prstGeom prst="roundRect">
              <a:avLst>
                <a:gd fmla="val 16667" name="adj"/>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Collect3DCoop</a:t>
              </a:r>
              <a:endParaRPr sz="800"/>
            </a:p>
          </p:txBody>
        </p:sp>
        <p:sp>
          <p:nvSpPr>
            <p:cNvPr id="528" name="Google Shape;528;p63"/>
            <p:cNvSpPr/>
            <p:nvPr/>
          </p:nvSpPr>
          <p:spPr>
            <a:xfrm>
              <a:off x="7290657" y="2824733"/>
              <a:ext cx="15591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PadMultiViewImageCoop</a:t>
              </a:r>
              <a:endParaRPr sz="800"/>
            </a:p>
          </p:txBody>
        </p:sp>
        <p:sp>
          <p:nvSpPr>
            <p:cNvPr id="529" name="Google Shape;529;p63"/>
            <p:cNvSpPr/>
            <p:nvPr/>
          </p:nvSpPr>
          <p:spPr>
            <a:xfrm>
              <a:off x="4428136" y="2278006"/>
              <a:ext cx="1808700" cy="310200"/>
            </a:xfrm>
            <a:prstGeom prst="roundRect">
              <a:avLst>
                <a:gd fmla="val 16667" name="adj"/>
              </a:avLst>
            </a:prstGeom>
            <a:solidFill>
              <a:srgbClr val="EA999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de-DE" sz="800"/>
                <a:t>ResizeCropFlipImageCoop*</a:t>
              </a:r>
              <a:endParaRPr sz="800"/>
            </a:p>
          </p:txBody>
        </p:sp>
        <p:cxnSp>
          <p:nvCxnSpPr>
            <p:cNvPr id="530" name="Google Shape;530;p63"/>
            <p:cNvCxnSpPr>
              <a:stCxn id="513" idx="3"/>
              <a:endCxn id="514" idx="1"/>
            </p:cNvCxnSpPr>
            <p:nvPr/>
          </p:nvCxnSpPr>
          <p:spPr>
            <a:xfrm>
              <a:off x="1898442" y="1339650"/>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531" name="Google Shape;531;p63"/>
            <p:cNvCxnSpPr>
              <a:stCxn id="514" idx="3"/>
              <a:endCxn id="515" idx="1"/>
            </p:cNvCxnSpPr>
            <p:nvPr/>
          </p:nvCxnSpPr>
          <p:spPr>
            <a:xfrm>
              <a:off x="4077798" y="1339650"/>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532" name="Google Shape;532;p63"/>
            <p:cNvCxnSpPr>
              <a:stCxn id="515" idx="3"/>
              <a:endCxn id="516" idx="1"/>
            </p:cNvCxnSpPr>
            <p:nvPr/>
          </p:nvCxnSpPr>
          <p:spPr>
            <a:xfrm>
              <a:off x="6547336" y="1339650"/>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533" name="Google Shape;533;p63"/>
            <p:cNvCxnSpPr>
              <a:stCxn id="516" idx="3"/>
              <a:endCxn id="517" idx="1"/>
            </p:cNvCxnSpPr>
            <p:nvPr/>
          </p:nvCxnSpPr>
          <p:spPr>
            <a:xfrm flipH="1">
              <a:off x="2248550" y="1339650"/>
              <a:ext cx="6105900" cy="546600"/>
            </a:xfrm>
            <a:prstGeom prst="bentConnector5">
              <a:avLst>
                <a:gd fmla="val -3900" name="adj1"/>
                <a:gd fmla="val 49997" name="adj2"/>
                <a:gd fmla="val 103901" name="adj3"/>
              </a:avLst>
            </a:prstGeom>
            <a:noFill/>
            <a:ln cap="flat" cmpd="sng" w="19050">
              <a:solidFill>
                <a:schemeClr val="dk2"/>
              </a:solidFill>
              <a:prstDash val="solid"/>
              <a:round/>
              <a:headEnd len="med" w="med" type="none"/>
              <a:tailEnd len="med" w="med" type="triangle"/>
            </a:ln>
          </p:spPr>
        </p:cxnSp>
        <p:cxnSp>
          <p:nvCxnSpPr>
            <p:cNvPr id="534" name="Google Shape;534;p63"/>
            <p:cNvCxnSpPr>
              <a:stCxn id="517" idx="3"/>
              <a:endCxn id="518" idx="1"/>
            </p:cNvCxnSpPr>
            <p:nvPr/>
          </p:nvCxnSpPr>
          <p:spPr>
            <a:xfrm>
              <a:off x="4077798" y="1886378"/>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535" name="Google Shape;535;p63"/>
            <p:cNvCxnSpPr>
              <a:stCxn id="518" idx="3"/>
              <a:endCxn id="520" idx="1"/>
            </p:cNvCxnSpPr>
            <p:nvPr/>
          </p:nvCxnSpPr>
          <p:spPr>
            <a:xfrm flipH="1">
              <a:off x="298036" y="1886378"/>
              <a:ext cx="6203400" cy="546600"/>
            </a:xfrm>
            <a:prstGeom prst="bentConnector5">
              <a:avLst>
                <a:gd fmla="val -3839" name="adj1"/>
                <a:gd fmla="val 49997" name="adj2"/>
                <a:gd fmla="val 103839" name="adj3"/>
              </a:avLst>
            </a:prstGeom>
            <a:noFill/>
            <a:ln cap="flat" cmpd="sng" w="19050">
              <a:solidFill>
                <a:schemeClr val="dk2"/>
              </a:solidFill>
              <a:prstDash val="solid"/>
              <a:round/>
              <a:headEnd len="med" w="med" type="none"/>
              <a:tailEnd len="med" w="med" type="triangle"/>
            </a:ln>
          </p:spPr>
        </p:cxnSp>
        <p:cxnSp>
          <p:nvCxnSpPr>
            <p:cNvPr id="536" name="Google Shape;536;p63"/>
            <p:cNvCxnSpPr>
              <a:stCxn id="520" idx="3"/>
              <a:endCxn id="519" idx="1"/>
            </p:cNvCxnSpPr>
            <p:nvPr/>
          </p:nvCxnSpPr>
          <p:spPr>
            <a:xfrm>
              <a:off x="1898464" y="2433106"/>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537" name="Google Shape;537;p63"/>
            <p:cNvCxnSpPr>
              <a:stCxn id="519" idx="3"/>
              <a:endCxn id="529" idx="1"/>
            </p:cNvCxnSpPr>
            <p:nvPr/>
          </p:nvCxnSpPr>
          <p:spPr>
            <a:xfrm>
              <a:off x="4077798" y="2433106"/>
              <a:ext cx="350400" cy="0"/>
            </a:xfrm>
            <a:prstGeom prst="straightConnector1">
              <a:avLst/>
            </a:prstGeom>
            <a:noFill/>
            <a:ln cap="flat" cmpd="sng" w="19050">
              <a:solidFill>
                <a:schemeClr val="dk2"/>
              </a:solidFill>
              <a:prstDash val="solid"/>
              <a:round/>
              <a:headEnd len="med" w="med" type="none"/>
              <a:tailEnd len="med" w="med" type="triangle"/>
            </a:ln>
          </p:spPr>
        </p:cxnSp>
        <p:cxnSp>
          <p:nvCxnSpPr>
            <p:cNvPr id="538" name="Google Shape;538;p63"/>
            <p:cNvCxnSpPr/>
            <p:nvPr/>
          </p:nvCxnSpPr>
          <p:spPr>
            <a:xfrm>
              <a:off x="6236714" y="2433162"/>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539" name="Google Shape;539;p63"/>
            <p:cNvCxnSpPr>
              <a:stCxn id="521" idx="3"/>
              <a:endCxn id="522" idx="1"/>
            </p:cNvCxnSpPr>
            <p:nvPr/>
          </p:nvCxnSpPr>
          <p:spPr>
            <a:xfrm flipH="1">
              <a:off x="254206" y="2433106"/>
              <a:ext cx="7933200" cy="546600"/>
            </a:xfrm>
            <a:prstGeom prst="bentConnector5">
              <a:avLst>
                <a:gd fmla="val -3002" name="adj1"/>
                <a:gd fmla="val 49997" name="adj2"/>
                <a:gd fmla="val 103002" name="adj3"/>
              </a:avLst>
            </a:prstGeom>
            <a:noFill/>
            <a:ln cap="flat" cmpd="sng" w="19050">
              <a:solidFill>
                <a:schemeClr val="dk2"/>
              </a:solidFill>
              <a:prstDash val="solid"/>
              <a:round/>
              <a:headEnd len="med" w="med" type="none"/>
              <a:tailEnd len="med" w="med" type="triangle"/>
            </a:ln>
          </p:spPr>
        </p:cxnSp>
        <p:cxnSp>
          <p:nvCxnSpPr>
            <p:cNvPr id="540" name="Google Shape;540;p63"/>
            <p:cNvCxnSpPr/>
            <p:nvPr/>
          </p:nvCxnSpPr>
          <p:spPr>
            <a:xfrm>
              <a:off x="1604911" y="2979890"/>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541" name="Google Shape;541;p63"/>
            <p:cNvCxnSpPr/>
            <p:nvPr/>
          </p:nvCxnSpPr>
          <p:spPr>
            <a:xfrm>
              <a:off x="3145921" y="2979890"/>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542" name="Google Shape;542;p63"/>
            <p:cNvCxnSpPr/>
            <p:nvPr/>
          </p:nvCxnSpPr>
          <p:spPr>
            <a:xfrm>
              <a:off x="4686931" y="2979923"/>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543" name="Google Shape;543;p63"/>
            <p:cNvCxnSpPr/>
            <p:nvPr/>
          </p:nvCxnSpPr>
          <p:spPr>
            <a:xfrm>
              <a:off x="6940412" y="2979890"/>
              <a:ext cx="350100" cy="0"/>
            </a:xfrm>
            <a:prstGeom prst="straightConnector1">
              <a:avLst/>
            </a:prstGeom>
            <a:noFill/>
            <a:ln cap="flat" cmpd="sng" w="19050">
              <a:solidFill>
                <a:schemeClr val="dk2"/>
              </a:solidFill>
              <a:prstDash val="solid"/>
              <a:round/>
              <a:headEnd len="med" w="med" type="none"/>
              <a:tailEnd len="med" w="med" type="triangle"/>
            </a:ln>
          </p:spPr>
        </p:cxnSp>
        <p:cxnSp>
          <p:nvCxnSpPr>
            <p:cNvPr id="544" name="Google Shape;544;p63"/>
            <p:cNvCxnSpPr>
              <a:stCxn id="528" idx="3"/>
              <a:endCxn id="526" idx="1"/>
            </p:cNvCxnSpPr>
            <p:nvPr/>
          </p:nvCxnSpPr>
          <p:spPr>
            <a:xfrm flipH="1">
              <a:off x="2681157" y="2979833"/>
              <a:ext cx="6168600" cy="546600"/>
            </a:xfrm>
            <a:prstGeom prst="bentConnector5">
              <a:avLst>
                <a:gd fmla="val -3860" name="adj1"/>
                <a:gd fmla="val 49997" name="adj2"/>
                <a:gd fmla="val 103862" name="adj3"/>
              </a:avLst>
            </a:prstGeom>
            <a:noFill/>
            <a:ln cap="flat" cmpd="sng" w="19050">
              <a:solidFill>
                <a:schemeClr val="dk2"/>
              </a:solidFill>
              <a:prstDash val="solid"/>
              <a:round/>
              <a:headEnd len="med" w="med" type="none"/>
              <a:tailEnd len="med" w="med" type="triangle"/>
            </a:ln>
          </p:spPr>
        </p:cxnSp>
        <p:cxnSp>
          <p:nvCxnSpPr>
            <p:cNvPr id="545" name="Google Shape;545;p63"/>
            <p:cNvCxnSpPr/>
            <p:nvPr/>
          </p:nvCxnSpPr>
          <p:spPr>
            <a:xfrm>
              <a:off x="4442537" y="3526618"/>
              <a:ext cx="350100" cy="0"/>
            </a:xfrm>
            <a:prstGeom prst="straightConnector1">
              <a:avLst/>
            </a:prstGeom>
            <a:noFill/>
            <a:ln cap="flat" cmpd="sng" w="19050">
              <a:solidFill>
                <a:schemeClr val="dk2"/>
              </a:solidFill>
              <a:prstDash val="solid"/>
              <a:round/>
              <a:headEnd len="med" w="med" type="none"/>
              <a:tailEnd len="med" w="med" type="triangle"/>
            </a:ln>
          </p:spPr>
        </p:cxn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64"/>
          <p:cNvSpPr txBox="1"/>
          <p:nvPr>
            <p:ph idx="1" type="body"/>
          </p:nvPr>
        </p:nvSpPr>
        <p:spPr>
          <a:xfrm>
            <a:off x="319100" y="1007900"/>
            <a:ext cx="8508900" cy="3537300"/>
          </a:xfrm>
          <a:prstGeom prst="rect">
            <a:avLst/>
          </a:prstGeom>
          <a:noFill/>
          <a:ln>
            <a:noFill/>
          </a:ln>
        </p:spPr>
        <p:txBody>
          <a:bodyPr anchorCtr="0" anchor="t" bIns="0" lIns="0" spcFirstLastPara="1" rIns="0" wrap="square" tIns="0">
            <a:noAutofit/>
          </a:bodyPr>
          <a:lstStyle/>
          <a:p>
            <a:pPr indent="0" lvl="0" marL="0" rtl="0" algn="l">
              <a:lnSpc>
                <a:spcPct val="114000"/>
              </a:lnSpc>
              <a:spcBef>
                <a:spcPts val="0"/>
              </a:spcBef>
              <a:spcAft>
                <a:spcPts val="0"/>
              </a:spcAft>
              <a:buNone/>
            </a:pPr>
            <a:r>
              <a:rPr lang="de-DE"/>
              <a:t> </a:t>
            </a:r>
            <a:endParaRPr/>
          </a:p>
        </p:txBody>
      </p:sp>
      <p:sp>
        <p:nvSpPr>
          <p:cNvPr id="551" name="Google Shape;551;p64"/>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Work plan</a:t>
            </a:r>
            <a:endParaRPr/>
          </a:p>
        </p:txBody>
      </p:sp>
      <p:sp>
        <p:nvSpPr>
          <p:cNvPr id="552" name="Google Shape;552;p64"/>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553" name="Google Shape;553;p64"/>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554" name="Google Shape;554;p64"/>
          <p:cNvPicPr preferRelativeResize="0"/>
          <p:nvPr/>
        </p:nvPicPr>
        <p:blipFill>
          <a:blip r:embed="rId3">
            <a:alphaModFix/>
          </a:blip>
          <a:stretch>
            <a:fillRect/>
          </a:stretch>
        </p:blipFill>
        <p:spPr>
          <a:xfrm>
            <a:off x="1581750" y="852762"/>
            <a:ext cx="6464401" cy="384758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ph idx="1" type="body"/>
          </p:nvPr>
        </p:nvSpPr>
        <p:spPr>
          <a:xfrm>
            <a:off x="319100" y="1007900"/>
            <a:ext cx="8508900" cy="3537300"/>
          </a:xfrm>
          <a:prstGeom prst="rect">
            <a:avLst/>
          </a:prstGeom>
          <a:noFill/>
          <a:ln>
            <a:noFill/>
          </a:ln>
        </p:spPr>
        <p:txBody>
          <a:bodyPr anchorCtr="0" anchor="ctr" bIns="0" lIns="0" spcFirstLastPara="1" rIns="0" wrap="square" tIns="0">
            <a:noAutofit/>
          </a:bodyPr>
          <a:lstStyle/>
          <a:p>
            <a:pPr indent="0" lvl="0" marL="0" rtl="0" algn="ctr">
              <a:lnSpc>
                <a:spcPct val="114000"/>
              </a:lnSpc>
              <a:spcBef>
                <a:spcPts val="0"/>
              </a:spcBef>
              <a:spcAft>
                <a:spcPts val="0"/>
              </a:spcAft>
              <a:buNone/>
            </a:pPr>
            <a:r>
              <a:rPr lang="de-DE" sz="1900"/>
              <a:t>Combine data from</a:t>
            </a:r>
            <a:br>
              <a:rPr lang="de-DE" sz="1900"/>
            </a:br>
            <a:r>
              <a:rPr b="1" lang="de-DE" sz="1900"/>
              <a:t>infrastructure sensors</a:t>
            </a:r>
            <a:r>
              <a:rPr lang="de-DE" sz="1900"/>
              <a:t> and </a:t>
            </a:r>
            <a:r>
              <a:rPr b="1" lang="de-DE" sz="1900"/>
              <a:t>vehicular sensors</a:t>
            </a:r>
            <a:r>
              <a:rPr lang="de-DE" sz="1900"/>
              <a:t> </a:t>
            </a:r>
            <a:br>
              <a:rPr lang="de-DE" sz="1900"/>
            </a:br>
            <a:r>
              <a:rPr lang="de-DE" sz="1900"/>
              <a:t>for </a:t>
            </a:r>
            <a:r>
              <a:rPr lang="de-DE" sz="1900"/>
              <a:t>cooperative</a:t>
            </a:r>
            <a:r>
              <a:rPr lang="de-DE" sz="1900"/>
              <a:t> 3D perception</a:t>
            </a:r>
            <a:endParaRPr sz="1900"/>
          </a:p>
        </p:txBody>
      </p:sp>
      <p:sp>
        <p:nvSpPr>
          <p:cNvPr id="158" name="Google Shape;158;p28"/>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Vehicle-Infrastructure Cooperative 3D Object Detection</a:t>
            </a:r>
            <a:endParaRPr/>
          </a:p>
        </p:txBody>
      </p:sp>
      <p:sp>
        <p:nvSpPr>
          <p:cNvPr id="159" name="Google Shape;159;p28"/>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160" name="Google Shape;160;p28"/>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9"/>
          <p:cNvSpPr txBox="1"/>
          <p:nvPr>
            <p:ph idx="1" type="body"/>
          </p:nvPr>
        </p:nvSpPr>
        <p:spPr>
          <a:xfrm>
            <a:off x="319100" y="1084100"/>
            <a:ext cx="8508900" cy="3537300"/>
          </a:xfrm>
          <a:prstGeom prst="rect">
            <a:avLst/>
          </a:prstGeom>
          <a:noFill/>
          <a:ln>
            <a:noFill/>
          </a:ln>
        </p:spPr>
        <p:txBody>
          <a:bodyPr anchorCtr="0" anchor="t" bIns="0" lIns="0" spcFirstLastPara="1" rIns="0" wrap="square" tIns="0">
            <a:noAutofit/>
          </a:bodyPr>
          <a:lstStyle/>
          <a:p>
            <a:pPr indent="-323850" lvl="0" marL="457200" rtl="0" algn="l">
              <a:lnSpc>
                <a:spcPct val="114000"/>
              </a:lnSpc>
              <a:spcBef>
                <a:spcPts val="0"/>
              </a:spcBef>
              <a:spcAft>
                <a:spcPts val="0"/>
              </a:spcAft>
              <a:buSzPts val="1500"/>
              <a:buChar char="●"/>
            </a:pPr>
            <a:r>
              <a:rPr lang="de-DE" sz="1500"/>
              <a:t>Latency and data loss</a:t>
            </a:r>
            <a:endParaRPr sz="1500"/>
          </a:p>
          <a:p>
            <a:pPr indent="-323850" lvl="1" marL="914400" rtl="0" algn="l">
              <a:lnSpc>
                <a:spcPct val="114000"/>
              </a:lnSpc>
              <a:spcBef>
                <a:spcPts val="0"/>
              </a:spcBef>
              <a:spcAft>
                <a:spcPts val="0"/>
              </a:spcAft>
              <a:buSzPts val="1500"/>
              <a:buChar char="○"/>
            </a:pPr>
            <a:r>
              <a:rPr lang="de-DE" sz="1500"/>
              <a:t>Data processing + communication should be done in real-time.</a:t>
            </a:r>
            <a:endParaRPr sz="1500"/>
          </a:p>
          <a:p>
            <a:pPr indent="-323850" lvl="1" marL="914400" rtl="0" algn="l">
              <a:lnSpc>
                <a:spcPct val="114000"/>
              </a:lnSpc>
              <a:spcBef>
                <a:spcPts val="0"/>
              </a:spcBef>
              <a:spcAft>
                <a:spcPts val="0"/>
              </a:spcAft>
              <a:buSzPts val="1500"/>
              <a:buChar char="○"/>
            </a:pPr>
            <a:r>
              <a:rPr lang="de-DE" sz="1500"/>
              <a:t>Solutions such as edge pre-processing, low-latency communication protocols are present.</a:t>
            </a:r>
            <a:endParaRPr sz="1500"/>
          </a:p>
          <a:p>
            <a:pPr indent="0" lvl="0" marL="457200" rtl="0" algn="l">
              <a:lnSpc>
                <a:spcPct val="114000"/>
              </a:lnSpc>
              <a:spcBef>
                <a:spcPts val="0"/>
              </a:spcBef>
              <a:spcAft>
                <a:spcPts val="0"/>
              </a:spcAft>
              <a:buNone/>
            </a:pPr>
            <a:r>
              <a:t/>
            </a:r>
            <a:endParaRPr sz="1500"/>
          </a:p>
          <a:p>
            <a:pPr indent="-323850" lvl="0" marL="457200" rtl="0" algn="l">
              <a:lnSpc>
                <a:spcPct val="114000"/>
              </a:lnSpc>
              <a:spcBef>
                <a:spcPts val="0"/>
              </a:spcBef>
              <a:spcAft>
                <a:spcPts val="0"/>
              </a:spcAft>
              <a:buSzPts val="1500"/>
              <a:buChar char="●"/>
            </a:pPr>
            <a:r>
              <a:rPr lang="de-DE" sz="1500"/>
              <a:t>Communication and synchronization</a:t>
            </a:r>
            <a:endParaRPr sz="1500"/>
          </a:p>
          <a:p>
            <a:pPr indent="-323850" lvl="1" marL="914400" rtl="0" algn="l">
              <a:lnSpc>
                <a:spcPct val="114000"/>
              </a:lnSpc>
              <a:spcBef>
                <a:spcPts val="0"/>
              </a:spcBef>
              <a:spcAft>
                <a:spcPts val="0"/>
              </a:spcAft>
              <a:buSzPts val="1500"/>
              <a:buChar char="○"/>
            </a:pPr>
            <a:r>
              <a:rPr lang="de-DE" sz="1500"/>
              <a:t>Standardized sensor communication for efficiency as efficacy.</a:t>
            </a:r>
            <a:endParaRPr sz="1500"/>
          </a:p>
          <a:p>
            <a:pPr indent="-323850" lvl="1" marL="914400" rtl="0" algn="l">
              <a:lnSpc>
                <a:spcPct val="114000"/>
              </a:lnSpc>
              <a:spcBef>
                <a:spcPts val="0"/>
              </a:spcBef>
              <a:spcAft>
                <a:spcPts val="0"/>
              </a:spcAft>
              <a:buSzPts val="1500"/>
              <a:buChar char="○"/>
            </a:pPr>
            <a:r>
              <a:rPr lang="de-DE" sz="1500"/>
              <a:t>Sensor synchronization between different objects.</a:t>
            </a:r>
            <a:endParaRPr sz="1500"/>
          </a:p>
          <a:p>
            <a:pPr indent="0" lvl="0" marL="914400" rtl="0" algn="l">
              <a:lnSpc>
                <a:spcPct val="114000"/>
              </a:lnSpc>
              <a:spcBef>
                <a:spcPts val="0"/>
              </a:spcBef>
              <a:spcAft>
                <a:spcPts val="0"/>
              </a:spcAft>
              <a:buNone/>
            </a:pPr>
            <a:r>
              <a:t/>
            </a:r>
            <a:endParaRPr sz="1500"/>
          </a:p>
          <a:p>
            <a:pPr indent="-323850" lvl="0" marL="457200" rtl="0" algn="l">
              <a:lnSpc>
                <a:spcPct val="114000"/>
              </a:lnSpc>
              <a:spcBef>
                <a:spcPts val="0"/>
              </a:spcBef>
              <a:spcAft>
                <a:spcPts val="0"/>
              </a:spcAft>
              <a:buSzPts val="1500"/>
              <a:buChar char="●"/>
            </a:pPr>
            <a:r>
              <a:rPr b="1" lang="de-DE" sz="1500" u="sng"/>
              <a:t>Model design</a:t>
            </a:r>
            <a:endParaRPr b="1" sz="1500" u="sng"/>
          </a:p>
          <a:p>
            <a:pPr indent="-323850" lvl="1" marL="914400" rtl="0" algn="l">
              <a:lnSpc>
                <a:spcPct val="114000"/>
              </a:lnSpc>
              <a:spcBef>
                <a:spcPts val="0"/>
              </a:spcBef>
              <a:spcAft>
                <a:spcPts val="0"/>
              </a:spcAft>
              <a:buSzPts val="1500"/>
              <a:buChar char="○"/>
            </a:pPr>
            <a:r>
              <a:rPr b="1" lang="de-DE" sz="1500"/>
              <a:t>Choice of sensors and models.</a:t>
            </a:r>
            <a:endParaRPr b="1" sz="1500"/>
          </a:p>
          <a:p>
            <a:pPr indent="-323850" lvl="1" marL="914400" rtl="0" algn="l">
              <a:lnSpc>
                <a:spcPct val="114000"/>
              </a:lnSpc>
              <a:spcBef>
                <a:spcPts val="0"/>
              </a:spcBef>
              <a:spcAft>
                <a:spcPts val="0"/>
              </a:spcAft>
              <a:buSzPts val="1500"/>
              <a:buChar char="○"/>
            </a:pPr>
            <a:r>
              <a:rPr b="1" lang="de-DE" sz="1500"/>
              <a:t>Study both efficiency and efficacy of models.</a:t>
            </a:r>
            <a:endParaRPr b="1" sz="1500"/>
          </a:p>
        </p:txBody>
      </p:sp>
      <p:sp>
        <p:nvSpPr>
          <p:cNvPr id="166" name="Google Shape;166;p29"/>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C</a:t>
            </a:r>
            <a:r>
              <a:rPr lang="de-DE"/>
              <a:t>ooperative perception challenges</a:t>
            </a:r>
            <a:endParaRPr/>
          </a:p>
        </p:txBody>
      </p:sp>
      <p:sp>
        <p:nvSpPr>
          <p:cNvPr id="167" name="Google Shape;167;p29"/>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168" name="Google Shape;168;p29"/>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Datasets - vehicle, </a:t>
            </a:r>
            <a:r>
              <a:rPr lang="de-DE"/>
              <a:t>infrastructure</a:t>
            </a:r>
            <a:r>
              <a:rPr lang="de-DE"/>
              <a:t> and V2X</a:t>
            </a:r>
            <a:endParaRPr/>
          </a:p>
        </p:txBody>
      </p:sp>
      <p:sp>
        <p:nvSpPr>
          <p:cNvPr id="174" name="Google Shape;174;p30"/>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175" name="Google Shape;175;p30"/>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pic>
        <p:nvPicPr>
          <p:cNvPr id="176" name="Google Shape;176;p30"/>
          <p:cNvPicPr preferRelativeResize="0"/>
          <p:nvPr/>
        </p:nvPicPr>
        <p:blipFill>
          <a:blip r:embed="rId3">
            <a:alphaModFix/>
          </a:blip>
          <a:stretch>
            <a:fillRect/>
          </a:stretch>
        </p:blipFill>
        <p:spPr>
          <a:xfrm>
            <a:off x="153950" y="1262663"/>
            <a:ext cx="8839203" cy="301061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1"/>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TUMTraf dataset</a:t>
            </a:r>
            <a:endParaRPr/>
          </a:p>
        </p:txBody>
      </p:sp>
      <p:sp>
        <p:nvSpPr>
          <p:cNvPr id="182" name="Google Shape;182;p31"/>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183" name="Google Shape;183;p31"/>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
        <p:nvSpPr>
          <p:cNvPr id="184" name="Google Shape;184;p31"/>
          <p:cNvSpPr txBox="1"/>
          <p:nvPr>
            <p:ph idx="1" type="body"/>
          </p:nvPr>
        </p:nvSpPr>
        <p:spPr>
          <a:xfrm>
            <a:off x="319100" y="1007900"/>
            <a:ext cx="4095600" cy="35373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SzPts val="1600"/>
              <a:buChar char="●"/>
            </a:pPr>
            <a:r>
              <a:rPr b="1" lang="de-DE" sz="1600"/>
              <a:t>TUMTraf cooperative dataset</a:t>
            </a:r>
            <a:endParaRPr b="1" sz="1600"/>
          </a:p>
          <a:p>
            <a:pPr indent="-317500" lvl="1" marL="914400" rtl="0" algn="l">
              <a:lnSpc>
                <a:spcPct val="115000"/>
              </a:lnSpc>
              <a:spcBef>
                <a:spcPts val="1000"/>
              </a:spcBef>
              <a:spcAft>
                <a:spcPts val="0"/>
              </a:spcAft>
              <a:buSzPts val="1400"/>
              <a:buChar char="○"/>
            </a:pPr>
            <a:r>
              <a:rPr lang="de-DE"/>
              <a:t>Vehicle : 1 LiDAR + 1 camera</a:t>
            </a:r>
            <a:endParaRPr/>
          </a:p>
          <a:p>
            <a:pPr indent="-317500" lvl="1" marL="914400" rtl="0" algn="l">
              <a:lnSpc>
                <a:spcPct val="115000"/>
              </a:lnSpc>
              <a:spcBef>
                <a:spcPts val="1000"/>
              </a:spcBef>
              <a:spcAft>
                <a:spcPts val="0"/>
              </a:spcAft>
              <a:buSzPts val="1400"/>
              <a:buChar char="○"/>
            </a:pPr>
            <a:r>
              <a:rPr lang="de-DE"/>
              <a:t>Infrastructure : 1 LiDAR + 3 camera</a:t>
            </a:r>
            <a:endParaRPr/>
          </a:p>
          <a:p>
            <a:pPr indent="-317500" lvl="1" marL="914400" rtl="0" algn="l">
              <a:lnSpc>
                <a:spcPct val="115000"/>
              </a:lnSpc>
              <a:spcBef>
                <a:spcPts val="1000"/>
              </a:spcBef>
              <a:spcAft>
                <a:spcPts val="0"/>
              </a:spcAft>
              <a:buSzPts val="1400"/>
              <a:buChar char="○"/>
            </a:pPr>
            <a:r>
              <a:rPr lang="de-DE"/>
              <a:t>~ 50 k labeled objects</a:t>
            </a:r>
            <a:endParaRPr/>
          </a:p>
          <a:p>
            <a:pPr indent="-330200" lvl="0" marL="457200" rtl="0" algn="l">
              <a:lnSpc>
                <a:spcPct val="115000"/>
              </a:lnSpc>
              <a:spcBef>
                <a:spcPts val="1000"/>
              </a:spcBef>
              <a:spcAft>
                <a:spcPts val="0"/>
              </a:spcAft>
              <a:buSzPts val="1600"/>
              <a:buChar char="●"/>
            </a:pPr>
            <a:r>
              <a:rPr b="1" lang="de-DE" sz="1600"/>
              <a:t>TUMTraf intersection dataset</a:t>
            </a:r>
            <a:endParaRPr b="1" sz="1600"/>
          </a:p>
          <a:p>
            <a:pPr indent="-317500" lvl="1" marL="914400" rtl="0" algn="l">
              <a:lnSpc>
                <a:spcPct val="115000"/>
              </a:lnSpc>
              <a:spcBef>
                <a:spcPts val="1000"/>
              </a:spcBef>
              <a:spcAft>
                <a:spcPts val="0"/>
              </a:spcAft>
              <a:buSzPts val="1400"/>
              <a:buChar char="○"/>
            </a:pPr>
            <a:r>
              <a:rPr lang="de-DE"/>
              <a:t>Infrastructure : 2 LiDAR + 2 cameras</a:t>
            </a:r>
            <a:endParaRPr/>
          </a:p>
          <a:p>
            <a:pPr indent="-317500" lvl="1" marL="914400" rtl="0" algn="l">
              <a:lnSpc>
                <a:spcPct val="115000"/>
              </a:lnSpc>
              <a:spcBef>
                <a:spcPts val="1000"/>
              </a:spcBef>
              <a:spcAft>
                <a:spcPts val="1000"/>
              </a:spcAft>
              <a:buSzPts val="1400"/>
              <a:buChar char="○"/>
            </a:pPr>
            <a:r>
              <a:rPr lang="de-DE"/>
              <a:t>~ 62 k labeled objects</a:t>
            </a:r>
            <a:endParaRPr/>
          </a:p>
        </p:txBody>
      </p:sp>
      <p:pic>
        <p:nvPicPr>
          <p:cNvPr id="185" name="Google Shape;185;p31"/>
          <p:cNvPicPr preferRelativeResize="0"/>
          <p:nvPr/>
        </p:nvPicPr>
        <p:blipFill rotWithShape="1">
          <a:blip r:embed="rId3">
            <a:alphaModFix/>
          </a:blip>
          <a:srcRect b="16597" l="0" r="0" t="0"/>
          <a:stretch/>
        </p:blipFill>
        <p:spPr>
          <a:xfrm>
            <a:off x="5321925" y="1007900"/>
            <a:ext cx="3331926" cy="1604299"/>
          </a:xfrm>
          <a:prstGeom prst="rect">
            <a:avLst/>
          </a:prstGeom>
          <a:noFill/>
          <a:ln>
            <a:noFill/>
          </a:ln>
        </p:spPr>
      </p:pic>
      <p:pic>
        <p:nvPicPr>
          <p:cNvPr id="186" name="Google Shape;186;p31"/>
          <p:cNvPicPr preferRelativeResize="0"/>
          <p:nvPr/>
        </p:nvPicPr>
        <p:blipFill>
          <a:blip r:embed="rId4">
            <a:alphaModFix/>
          </a:blip>
          <a:stretch>
            <a:fillRect/>
          </a:stretch>
        </p:blipFill>
        <p:spPr>
          <a:xfrm>
            <a:off x="5577250" y="2850050"/>
            <a:ext cx="2821277" cy="1977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2"/>
          <p:cNvSpPr txBox="1"/>
          <p:nvPr>
            <p:ph type="title"/>
          </p:nvPr>
        </p:nvSpPr>
        <p:spPr>
          <a:xfrm>
            <a:off x="319090" y="296075"/>
            <a:ext cx="8508900" cy="384900"/>
          </a:xfrm>
          <a:prstGeom prst="rect">
            <a:avLst/>
          </a:prstGeom>
          <a:noFill/>
          <a:ln>
            <a:noFill/>
          </a:ln>
        </p:spPr>
        <p:txBody>
          <a:bodyPr anchorCtr="0" anchor="t" bIns="0" lIns="0" spcFirstLastPara="1" rIns="0" wrap="square" tIns="0">
            <a:spAutoFit/>
          </a:bodyPr>
          <a:lstStyle/>
          <a:p>
            <a:pPr indent="0" lvl="0" marL="0" rtl="0" algn="l">
              <a:lnSpc>
                <a:spcPct val="128000"/>
              </a:lnSpc>
              <a:spcBef>
                <a:spcPts val="0"/>
              </a:spcBef>
              <a:spcAft>
                <a:spcPts val="0"/>
              </a:spcAft>
              <a:buNone/>
            </a:pPr>
            <a:r>
              <a:rPr lang="de-DE"/>
              <a:t>Prior works - 3D object detection</a:t>
            </a:r>
            <a:endParaRPr/>
          </a:p>
        </p:txBody>
      </p:sp>
      <p:sp>
        <p:nvSpPr>
          <p:cNvPr id="192" name="Google Shape;192;p32"/>
          <p:cNvSpPr txBox="1"/>
          <p:nvPr>
            <p:ph idx="12" type="sldNum"/>
          </p:nvPr>
        </p:nvSpPr>
        <p:spPr>
          <a:xfrm>
            <a:off x="6774934" y="4854985"/>
            <a:ext cx="2052000" cy="273900"/>
          </a:xfrm>
          <a:prstGeom prst="rect">
            <a:avLst/>
          </a:prstGeom>
          <a:noFill/>
          <a:ln>
            <a:noFill/>
          </a:ln>
        </p:spPr>
        <p:txBody>
          <a:bodyPr anchorCtr="0" anchor="ctr" bIns="45700" lIns="0" spcFirstLastPara="1" rIns="0" wrap="square" tIns="45700">
            <a:noAutofit/>
          </a:bodyPr>
          <a:lstStyle/>
          <a:p>
            <a:pPr indent="0" lvl="0" marL="0" rtl="0" algn="r">
              <a:spcBef>
                <a:spcPts val="0"/>
              </a:spcBef>
              <a:spcAft>
                <a:spcPts val="0"/>
              </a:spcAft>
              <a:buNone/>
            </a:pPr>
            <a:fld id="{00000000-1234-1234-1234-123412341234}" type="slidenum">
              <a:rPr lang="de-DE"/>
              <a:t>‹#›</a:t>
            </a:fld>
            <a:endParaRPr/>
          </a:p>
        </p:txBody>
      </p:sp>
      <p:sp>
        <p:nvSpPr>
          <p:cNvPr id="193" name="Google Shape;193;p32"/>
          <p:cNvSpPr txBox="1"/>
          <p:nvPr>
            <p:ph idx="11" type="ftr"/>
          </p:nvPr>
        </p:nvSpPr>
        <p:spPr>
          <a:xfrm>
            <a:off x="311162" y="4854985"/>
            <a:ext cx="6464400" cy="273900"/>
          </a:xfrm>
          <a:prstGeom prst="rect">
            <a:avLst/>
          </a:prstGeom>
          <a:noFill/>
          <a:ln>
            <a:noFill/>
          </a:ln>
        </p:spPr>
        <p:txBody>
          <a:bodyPr anchorCtr="0" anchor="ctr" bIns="45700" lIns="0" spcFirstLastPara="1" rIns="0" wrap="square" tIns="45700">
            <a:noAutofit/>
          </a:bodyPr>
          <a:lstStyle/>
          <a:p>
            <a:pPr indent="0" lvl="0" marL="0" rtl="0" algn="l">
              <a:lnSpc>
                <a:spcPct val="150000"/>
              </a:lnSpc>
              <a:spcBef>
                <a:spcPts val="0"/>
              </a:spcBef>
              <a:spcAft>
                <a:spcPts val="0"/>
              </a:spcAft>
              <a:buNone/>
            </a:pPr>
            <a:r>
              <a:rPr lang="de-DE" sz="1000"/>
              <a:t>IDP - Suren Sritharan </a:t>
            </a:r>
            <a:endParaRPr sz="1000"/>
          </a:p>
        </p:txBody>
      </p:sp>
      <p:sp>
        <p:nvSpPr>
          <p:cNvPr id="194" name="Google Shape;194;p32"/>
          <p:cNvSpPr txBox="1"/>
          <p:nvPr>
            <p:ph idx="1" type="body"/>
          </p:nvPr>
        </p:nvSpPr>
        <p:spPr>
          <a:xfrm>
            <a:off x="319100" y="1007900"/>
            <a:ext cx="8569800" cy="35373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SzPts val="1600"/>
              <a:buChar char="●"/>
            </a:pPr>
            <a:r>
              <a:rPr b="1" lang="de-DE" sz="1600"/>
              <a:t>Sensor-based classification</a:t>
            </a:r>
            <a:endParaRPr b="1" sz="1600"/>
          </a:p>
          <a:p>
            <a:pPr indent="-317500" lvl="1" marL="914400" rtl="0" algn="l">
              <a:lnSpc>
                <a:spcPct val="115000"/>
              </a:lnSpc>
              <a:spcBef>
                <a:spcPts val="1000"/>
              </a:spcBef>
              <a:spcAft>
                <a:spcPts val="0"/>
              </a:spcAft>
              <a:buSzPts val="1400"/>
              <a:buChar char="○"/>
            </a:pPr>
            <a:r>
              <a:rPr lang="de-DE"/>
              <a:t>Camera-only : FCOS3D (2021), LSS (2020)</a:t>
            </a:r>
            <a:endParaRPr/>
          </a:p>
          <a:p>
            <a:pPr indent="-317500" lvl="1" marL="914400" rtl="0" algn="l">
              <a:lnSpc>
                <a:spcPct val="115000"/>
              </a:lnSpc>
              <a:spcBef>
                <a:spcPts val="1000"/>
              </a:spcBef>
              <a:spcAft>
                <a:spcPts val="0"/>
              </a:spcAft>
              <a:buSzPts val="1400"/>
              <a:buChar char="○"/>
            </a:pPr>
            <a:r>
              <a:rPr lang="de-DE"/>
              <a:t>LiDAR-only : PointPillars (2019), PillarGrid (2022)</a:t>
            </a:r>
            <a:endParaRPr/>
          </a:p>
          <a:p>
            <a:pPr indent="-317500" lvl="1" marL="914400" rtl="0" algn="l">
              <a:lnSpc>
                <a:spcPct val="115000"/>
              </a:lnSpc>
              <a:spcBef>
                <a:spcPts val="1000"/>
              </a:spcBef>
              <a:spcAft>
                <a:spcPts val="0"/>
              </a:spcAft>
              <a:buSzPts val="1400"/>
              <a:buChar char="○"/>
            </a:pPr>
            <a:r>
              <a:rPr lang="de-DE" u="sng"/>
              <a:t>C+L fusion model</a:t>
            </a:r>
            <a:r>
              <a:rPr lang="de-DE"/>
              <a:t> : PointPainting (2019), BEVFusion (2022), CMT (2023)</a:t>
            </a:r>
            <a:endParaRPr/>
          </a:p>
          <a:p>
            <a:pPr indent="-330200" lvl="0" marL="457200" rtl="0" algn="l">
              <a:lnSpc>
                <a:spcPct val="115000"/>
              </a:lnSpc>
              <a:spcBef>
                <a:spcPts val="1000"/>
              </a:spcBef>
              <a:spcAft>
                <a:spcPts val="0"/>
              </a:spcAft>
              <a:buSzPts val="1600"/>
              <a:buChar char="●"/>
            </a:pPr>
            <a:r>
              <a:rPr b="1" lang="de-DE" sz="1600"/>
              <a:t>Viewpoint-based classification</a:t>
            </a:r>
            <a:endParaRPr b="1" sz="1600"/>
          </a:p>
          <a:p>
            <a:pPr indent="-317500" lvl="1" marL="914400" rtl="0" algn="l">
              <a:lnSpc>
                <a:spcPct val="115000"/>
              </a:lnSpc>
              <a:spcBef>
                <a:spcPts val="1000"/>
              </a:spcBef>
              <a:spcAft>
                <a:spcPts val="0"/>
              </a:spcAft>
              <a:buSzPts val="1400"/>
              <a:buChar char="○"/>
            </a:pPr>
            <a:r>
              <a:rPr lang="de-DE"/>
              <a:t>Vehicular viewpoint model : BEVFusion (2022), CMT (2023)</a:t>
            </a:r>
            <a:endParaRPr/>
          </a:p>
          <a:p>
            <a:pPr indent="-317500" lvl="1" marL="914400" rtl="0" algn="l">
              <a:lnSpc>
                <a:spcPct val="115000"/>
              </a:lnSpc>
              <a:spcBef>
                <a:spcPts val="1000"/>
              </a:spcBef>
              <a:spcAft>
                <a:spcPts val="0"/>
              </a:spcAft>
              <a:buSzPts val="1400"/>
              <a:buChar char="○"/>
            </a:pPr>
            <a:r>
              <a:rPr lang="de-DE"/>
              <a:t>Infrastructure viewpoint models : InfraDet3D (2023)</a:t>
            </a:r>
            <a:endParaRPr/>
          </a:p>
          <a:p>
            <a:pPr indent="-317500" lvl="1" marL="914400" rtl="0" algn="l">
              <a:lnSpc>
                <a:spcPct val="115000"/>
              </a:lnSpc>
              <a:spcBef>
                <a:spcPts val="1000"/>
              </a:spcBef>
              <a:spcAft>
                <a:spcPts val="1000"/>
              </a:spcAft>
              <a:buSzPts val="1400"/>
              <a:buChar char="○"/>
            </a:pPr>
            <a:r>
              <a:rPr lang="de-DE" u="sng"/>
              <a:t>V+I cooperative models</a:t>
            </a:r>
            <a:r>
              <a:rPr lang="de-DE"/>
              <a:t> : BEVFusionCoop (2024)</a:t>
            </a:r>
            <a:endParaRPr/>
          </a:p>
        </p:txBody>
      </p:sp>
    </p:spTree>
  </p:cSld>
  <p:clrMapOvr>
    <a:masterClrMapping/>
  </p:clrMapOvr>
</p:sld>
</file>

<file path=ppt/theme/theme1.xml><?xml version="1.0" encoding="utf-8"?>
<a:theme xmlns:a="http://schemas.openxmlformats.org/drawingml/2006/main" xmlns:r="http://schemas.openxmlformats.org/officeDocument/2006/relationships" name="Inhalt">
  <a:themeElements>
    <a:clrScheme name="TUM">
      <a:dk1>
        <a:srgbClr val="000000"/>
      </a:dk1>
      <a:lt1>
        <a:srgbClr val="FFFFFF"/>
      </a:lt1>
      <a:dk2>
        <a:srgbClr val="003359"/>
      </a:dk2>
      <a:lt2>
        <a:srgbClr val="0065BD"/>
      </a:lt2>
      <a:accent1>
        <a:srgbClr val="005293"/>
      </a:accent1>
      <a:accent2>
        <a:srgbClr val="64A0C8"/>
      </a:accent2>
      <a:accent3>
        <a:srgbClr val="98C6EA"/>
      </a:accent3>
      <a:accent4>
        <a:srgbClr val="A2AD00"/>
      </a:accent4>
      <a:accent5>
        <a:srgbClr val="E37222"/>
      </a:accent5>
      <a:accent6>
        <a:srgbClr val="DAD7CB"/>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itel 1">
  <a:themeElements>
    <a:clrScheme name="TUM">
      <a:dk1>
        <a:srgbClr val="000000"/>
      </a:dk1>
      <a:lt1>
        <a:srgbClr val="FFFFFF"/>
      </a:lt1>
      <a:dk2>
        <a:srgbClr val="0065BD"/>
      </a:dk2>
      <a:lt2>
        <a:srgbClr val="EEECE1"/>
      </a:lt2>
      <a:accent1>
        <a:srgbClr val="005293"/>
      </a:accent1>
      <a:accent2>
        <a:srgbClr val="98C6EA"/>
      </a:accent2>
      <a:accent3>
        <a:srgbClr val="64A0C8"/>
      </a:accent3>
      <a:accent4>
        <a:srgbClr val="DAD7CB"/>
      </a:accent4>
      <a:accent5>
        <a:srgbClr val="A2AD00"/>
      </a:accent5>
      <a:accent6>
        <a:srgbClr val="E37222"/>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Larissa-Design">
  <a:themeElements>
    <a:clrScheme name="Larissa">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